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Default Extension="xlsx" ContentType="application/vnd.openxmlformats-officedocument.spreadsheetml.sheet"/>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Default Extension="wdp" ContentType="image/vnd.ms-photo"/>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Default Extension="xls" ContentType="application/vnd.ms-exce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71" r:id="rId1"/>
  </p:sldMasterIdLst>
  <p:notesMasterIdLst>
    <p:notesMasterId r:id="rId43"/>
  </p:notesMasterIdLst>
  <p:handoutMasterIdLst>
    <p:handoutMasterId r:id="rId44"/>
  </p:handoutMasterIdLst>
  <p:sldIdLst>
    <p:sldId id="256" r:id="rId2"/>
    <p:sldId id="257" r:id="rId3"/>
    <p:sldId id="260" r:id="rId4"/>
    <p:sldId id="258" r:id="rId5"/>
    <p:sldId id="261" r:id="rId6"/>
    <p:sldId id="259" r:id="rId7"/>
    <p:sldId id="262" r:id="rId8"/>
    <p:sldId id="265" r:id="rId9"/>
    <p:sldId id="263" r:id="rId10"/>
    <p:sldId id="299" r:id="rId11"/>
    <p:sldId id="276" r:id="rId12"/>
    <p:sldId id="279" r:id="rId13"/>
    <p:sldId id="281" r:id="rId14"/>
    <p:sldId id="264" r:id="rId15"/>
    <p:sldId id="296" r:id="rId16"/>
    <p:sldId id="297" r:id="rId17"/>
    <p:sldId id="291" r:id="rId18"/>
    <p:sldId id="292" r:id="rId19"/>
    <p:sldId id="293" r:id="rId20"/>
    <p:sldId id="304" r:id="rId21"/>
    <p:sldId id="294" r:id="rId22"/>
    <p:sldId id="295" r:id="rId23"/>
    <p:sldId id="268" r:id="rId24"/>
    <p:sldId id="269" r:id="rId25"/>
    <p:sldId id="270" r:id="rId26"/>
    <p:sldId id="278" r:id="rId27"/>
    <p:sldId id="272" r:id="rId28"/>
    <p:sldId id="273" r:id="rId29"/>
    <p:sldId id="298" r:id="rId30"/>
    <p:sldId id="303" r:id="rId31"/>
    <p:sldId id="275" r:id="rId32"/>
    <p:sldId id="300" r:id="rId33"/>
    <p:sldId id="283" r:id="rId34"/>
    <p:sldId id="285" r:id="rId35"/>
    <p:sldId id="286" r:id="rId36"/>
    <p:sldId id="287" r:id="rId37"/>
    <p:sldId id="277" r:id="rId38"/>
    <p:sldId id="289" r:id="rId39"/>
    <p:sldId id="288" r:id="rId40"/>
    <p:sldId id="301" r:id="rId41"/>
    <p:sldId id="302" r:id="rId42"/>
  </p:sldIdLst>
  <p:sldSz cx="12192000" cy="6858000"/>
  <p:notesSz cx="7099300" cy="102346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3399"/>
    <a:srgbClr val="FFCC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158" autoAdjust="0"/>
    <p:restoredTop sz="94595" autoAdjust="0"/>
  </p:normalViewPr>
  <p:slideViewPr>
    <p:cSldViewPr snapToGrid="0">
      <p:cViewPr varScale="1">
        <p:scale>
          <a:sx n="55" d="100"/>
          <a:sy n="55" d="100"/>
        </p:scale>
        <p:origin x="-677" y="-7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file:///C:\Documents%20and%20Settings\f.tironi\Desktop\desktop%2011.02.2014\DOCUMENTI%20USRA\MONITORAGGIO%20ex%20DM%20MEF\MONITORAGGIO%20privata%2028.02.2014\stat.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Documents%20and%20Settings\f.tironi\Desktop\desktop%2011.02.2014\DOCUMENTI%20USRA\MONITORAGGIO%20ex%20DM%20MEF\MONITORAGGIO%20privata%2028.02.2014\stat.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en-US"/>
  <c:chart>
    <c:title>
      <c:tx>
        <c:rich>
          <a:bodyPr/>
          <a:lstStyle/>
          <a:p>
            <a:pPr>
              <a:defRPr sz="1200"/>
            </a:pPr>
            <a:r>
              <a:rPr lang="it-IT" sz="1400" b="1" i="0" u="none" strike="noStrike" baseline="0" dirty="0"/>
              <a:t>Monitoraggio ex DM MEF 29.10.2012 - L'Aquila: </a:t>
            </a:r>
            <a:r>
              <a:rPr lang="it-IT" sz="1400" dirty="0" smtClean="0"/>
              <a:t>Contributi  Importi - </a:t>
            </a:r>
            <a:r>
              <a:rPr lang="it-IT" sz="1400" b="1" i="0" u="none" strike="noStrike" baseline="0" dirty="0" smtClean="0"/>
              <a:t>Dettaglio</a:t>
            </a:r>
            <a:r>
              <a:rPr lang="it-IT" sz="1400" baseline="0" dirty="0" smtClean="0"/>
              <a:t> </a:t>
            </a:r>
            <a:endParaRPr lang="it-IT" sz="1400" dirty="0"/>
          </a:p>
        </c:rich>
      </c:tx>
      <c:layout/>
    </c:title>
    <c:plotArea>
      <c:layout/>
      <c:lineChart>
        <c:grouping val="standard"/>
        <c:ser>
          <c:idx val="0"/>
          <c:order val="0"/>
          <c:tx>
            <c:v>concesso diretto</c:v>
          </c:tx>
          <c:spPr>
            <a:ln>
              <a:solidFill>
                <a:srgbClr val="C00000"/>
              </a:solidFill>
            </a:ln>
          </c:spPr>
          <c:marker>
            <c:symbol val="none"/>
          </c:marker>
          <c:cat>
            <c:numRef>
              <c:f>stat!$I$28:$I$32</c:f>
              <c:numCache>
                <c:formatCode>[$-410]mmmm\-yy;@</c:formatCode>
                <c:ptCount val="5"/>
                <c:pt idx="0">
                  <c:v>41426</c:v>
                </c:pt>
                <c:pt idx="1">
                  <c:v>41578</c:v>
                </c:pt>
                <c:pt idx="2">
                  <c:v>41639</c:v>
                </c:pt>
                <c:pt idx="3">
                  <c:v>41698</c:v>
                </c:pt>
              </c:numCache>
            </c:numRef>
          </c:cat>
          <c:val>
            <c:numRef>
              <c:f>stat!$B$34:$E$34</c:f>
              <c:numCache>
                <c:formatCode>#,##0</c:formatCode>
                <c:ptCount val="4"/>
                <c:pt idx="0">
                  <c:v>820604208.98000002</c:v>
                </c:pt>
                <c:pt idx="1">
                  <c:v>1012827244.74</c:v>
                </c:pt>
                <c:pt idx="2">
                  <c:v>1214525666</c:v>
                </c:pt>
                <c:pt idx="3">
                  <c:v>1696503326</c:v>
                </c:pt>
              </c:numCache>
            </c:numRef>
          </c:val>
        </c:ser>
        <c:ser>
          <c:idx val="1"/>
          <c:order val="1"/>
          <c:tx>
            <c:v>concesso CDDPP</c:v>
          </c:tx>
          <c:spPr>
            <a:ln>
              <a:solidFill>
                <a:schemeClr val="tx1">
                  <a:lumMod val="50000"/>
                  <a:lumOff val="50000"/>
                </a:schemeClr>
              </a:solidFill>
            </a:ln>
          </c:spPr>
          <c:marker>
            <c:symbol val="triangle"/>
            <c:size val="6"/>
            <c:spPr>
              <a:solidFill>
                <a:schemeClr val="tx1">
                  <a:lumMod val="50000"/>
                  <a:lumOff val="50000"/>
                </a:schemeClr>
              </a:solidFill>
              <a:ln>
                <a:solidFill>
                  <a:schemeClr val="tx1">
                    <a:lumMod val="50000"/>
                    <a:lumOff val="50000"/>
                  </a:schemeClr>
                </a:solidFill>
              </a:ln>
            </c:spPr>
          </c:marker>
          <c:cat>
            <c:numRef>
              <c:f>stat!$I$28:$I$32</c:f>
              <c:numCache>
                <c:formatCode>[$-410]mmmm\-yy;@</c:formatCode>
                <c:ptCount val="5"/>
                <c:pt idx="0">
                  <c:v>41426</c:v>
                </c:pt>
                <c:pt idx="1">
                  <c:v>41578</c:v>
                </c:pt>
                <c:pt idx="2">
                  <c:v>41639</c:v>
                </c:pt>
                <c:pt idx="3">
                  <c:v>41698</c:v>
                </c:pt>
              </c:numCache>
            </c:numRef>
          </c:cat>
          <c:val>
            <c:numRef>
              <c:f>stat!$B$36:$E$36</c:f>
              <c:numCache>
                <c:formatCode>#,##0</c:formatCode>
                <c:ptCount val="4"/>
                <c:pt idx="0">
                  <c:v>1624372855.05</c:v>
                </c:pt>
                <c:pt idx="1">
                  <c:v>1623175200.8499999</c:v>
                </c:pt>
                <c:pt idx="2">
                  <c:v>1625404522</c:v>
                </c:pt>
                <c:pt idx="3">
                  <c:v>1620655648</c:v>
                </c:pt>
              </c:numCache>
            </c:numRef>
          </c:val>
        </c:ser>
        <c:ser>
          <c:idx val="2"/>
          <c:order val="2"/>
          <c:tx>
            <c:v>erogato diretto</c:v>
          </c:tx>
          <c:spPr>
            <a:ln>
              <a:solidFill>
                <a:srgbClr val="C00000"/>
              </a:solidFill>
              <a:prstDash val="dash"/>
            </a:ln>
          </c:spPr>
          <c:marker>
            <c:symbol val="none"/>
          </c:marker>
          <c:cat>
            <c:numRef>
              <c:f>stat!$I$28:$I$32</c:f>
              <c:numCache>
                <c:formatCode>[$-410]mmmm\-yy;@</c:formatCode>
                <c:ptCount val="5"/>
                <c:pt idx="0">
                  <c:v>41426</c:v>
                </c:pt>
                <c:pt idx="1">
                  <c:v>41578</c:v>
                </c:pt>
                <c:pt idx="2">
                  <c:v>41639</c:v>
                </c:pt>
                <c:pt idx="3">
                  <c:v>41698</c:v>
                </c:pt>
              </c:numCache>
            </c:numRef>
          </c:cat>
          <c:val>
            <c:numRef>
              <c:f>stat!$B$38:$E$38</c:f>
              <c:numCache>
                <c:formatCode>#,##0</c:formatCode>
                <c:ptCount val="4"/>
                <c:pt idx="0">
                  <c:v>228367613.30000001</c:v>
                </c:pt>
                <c:pt idx="1">
                  <c:v>608242993.34999788</c:v>
                </c:pt>
                <c:pt idx="2">
                  <c:v>698513351</c:v>
                </c:pt>
                <c:pt idx="3">
                  <c:v>722600925</c:v>
                </c:pt>
              </c:numCache>
            </c:numRef>
          </c:val>
        </c:ser>
        <c:marker val="1"/>
        <c:axId val="68855680"/>
        <c:axId val="68857216"/>
      </c:lineChart>
      <c:dateAx>
        <c:axId val="68855680"/>
        <c:scaling>
          <c:orientation val="minMax"/>
        </c:scaling>
        <c:axPos val="b"/>
        <c:numFmt formatCode="[$-410]mmmm\-yy;@" sourceLinked="1"/>
        <c:majorTickMark val="none"/>
        <c:tickLblPos val="nextTo"/>
        <c:crossAx val="68857216"/>
        <c:crosses val="autoZero"/>
        <c:auto val="1"/>
        <c:lblOffset val="100"/>
        <c:baseTimeUnit val="months"/>
        <c:majorUnit val="2"/>
        <c:majorTimeUnit val="months"/>
      </c:dateAx>
      <c:valAx>
        <c:axId val="68857216"/>
        <c:scaling>
          <c:orientation val="minMax"/>
        </c:scaling>
        <c:axPos val="l"/>
        <c:majorGridlines>
          <c:spPr>
            <a:ln>
              <a:solidFill>
                <a:schemeClr val="bg2">
                  <a:lumMod val="90000"/>
                </a:schemeClr>
              </a:solidFill>
              <a:prstDash val="sysDash"/>
            </a:ln>
          </c:spPr>
        </c:majorGridlines>
        <c:title>
          <c:tx>
            <c:rich>
              <a:bodyPr/>
              <a:lstStyle/>
              <a:p>
                <a:pPr>
                  <a:defRPr/>
                </a:pPr>
                <a:r>
                  <a:rPr lang="en-US"/>
                  <a:t>euro</a:t>
                </a:r>
              </a:p>
            </c:rich>
          </c:tx>
          <c:layout/>
        </c:title>
        <c:numFmt formatCode="#,##0" sourceLinked="1"/>
        <c:majorTickMark val="none"/>
        <c:tickLblPos val="nextTo"/>
        <c:crossAx val="68855680"/>
        <c:crosses val="autoZero"/>
        <c:crossBetween val="between"/>
      </c:valAx>
      <c:spPr>
        <a:gradFill>
          <a:gsLst>
            <a:gs pos="0">
              <a:srgbClr val="FFEFD1"/>
            </a:gs>
            <a:gs pos="64999">
              <a:srgbClr val="F0EBD5"/>
            </a:gs>
            <a:gs pos="100000">
              <a:srgbClr val="D1C39F"/>
            </a:gs>
          </a:gsLst>
          <a:lin ang="5400000" scaled="0"/>
        </a:gradFill>
      </c:spPr>
    </c:plotArea>
    <c:legend>
      <c:legendPos val="b"/>
      <c:layout/>
    </c:legend>
    <c:plotVisOnly val="1"/>
    <c:dispBlanksAs val="gap"/>
  </c:chart>
  <c:spPr>
    <a:ln w="15875">
      <a:solidFill>
        <a:schemeClr val="bg1"/>
      </a:solidFill>
    </a:ln>
  </c:sp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sz="1200"/>
            </a:pPr>
            <a:r>
              <a:rPr lang="it-IT" sz="1400" b="1" i="0" baseline="0" dirty="0"/>
              <a:t>Monitoraggio ex DM MEF 29.10.2012 - L'Aquila: Interventi conclusi</a:t>
            </a:r>
          </a:p>
        </c:rich>
      </c:tx>
      <c:layout/>
    </c:title>
    <c:plotArea>
      <c:layout/>
      <c:lineChart>
        <c:grouping val="standard"/>
        <c:ser>
          <c:idx val="1"/>
          <c:order val="0"/>
          <c:tx>
            <c:v>interventi conclusi</c:v>
          </c:tx>
          <c:spPr>
            <a:ln>
              <a:solidFill>
                <a:schemeClr val="tx1">
                  <a:lumMod val="75000"/>
                  <a:lumOff val="25000"/>
                </a:schemeClr>
              </a:solidFill>
            </a:ln>
          </c:spPr>
          <c:marker>
            <c:symbol val="triangle"/>
            <c:size val="6"/>
            <c:spPr>
              <a:solidFill>
                <a:schemeClr val="tx1">
                  <a:lumMod val="75000"/>
                  <a:lumOff val="25000"/>
                </a:schemeClr>
              </a:solidFill>
              <a:ln>
                <a:solidFill>
                  <a:schemeClr val="tx1">
                    <a:lumMod val="75000"/>
                    <a:lumOff val="25000"/>
                  </a:schemeClr>
                </a:solidFill>
              </a:ln>
            </c:spPr>
          </c:marker>
          <c:cat>
            <c:numRef>
              <c:f>stat!$I$28:$I$32</c:f>
              <c:numCache>
                <c:formatCode>[$-410]mmmm\-yy;@</c:formatCode>
                <c:ptCount val="5"/>
                <c:pt idx="0">
                  <c:v>41426</c:v>
                </c:pt>
                <c:pt idx="1">
                  <c:v>41578</c:v>
                </c:pt>
                <c:pt idx="2">
                  <c:v>41639</c:v>
                </c:pt>
                <c:pt idx="3">
                  <c:v>41698</c:v>
                </c:pt>
              </c:numCache>
            </c:numRef>
          </c:cat>
          <c:val>
            <c:numRef>
              <c:f>stat!$B$39:$E$39</c:f>
              <c:numCache>
                <c:formatCode>#,##0</c:formatCode>
                <c:ptCount val="4"/>
                <c:pt idx="0">
                  <c:v>11243</c:v>
                </c:pt>
                <c:pt idx="1">
                  <c:v>11694</c:v>
                </c:pt>
                <c:pt idx="2">
                  <c:v>11825</c:v>
                </c:pt>
                <c:pt idx="3">
                  <c:v>12210</c:v>
                </c:pt>
              </c:numCache>
            </c:numRef>
          </c:val>
        </c:ser>
        <c:marker val="1"/>
        <c:axId val="68915584"/>
        <c:axId val="68917504"/>
      </c:lineChart>
      <c:dateAx>
        <c:axId val="68915584"/>
        <c:scaling>
          <c:orientation val="minMax"/>
        </c:scaling>
        <c:axPos val="b"/>
        <c:numFmt formatCode="[$-410]mmmm\-yy;@" sourceLinked="1"/>
        <c:majorTickMark val="none"/>
        <c:tickLblPos val="nextTo"/>
        <c:crossAx val="68917504"/>
        <c:crosses val="autoZero"/>
        <c:auto val="1"/>
        <c:lblOffset val="100"/>
        <c:baseTimeUnit val="months"/>
        <c:majorUnit val="2"/>
        <c:majorTimeUnit val="months"/>
      </c:dateAx>
      <c:valAx>
        <c:axId val="68917504"/>
        <c:scaling>
          <c:orientation val="minMax"/>
          <c:max val="12300"/>
          <c:min val="11000"/>
        </c:scaling>
        <c:axPos val="l"/>
        <c:majorGridlines>
          <c:spPr>
            <a:ln>
              <a:solidFill>
                <a:schemeClr val="bg2">
                  <a:lumMod val="90000"/>
                </a:schemeClr>
              </a:solidFill>
              <a:prstDash val="sysDash"/>
            </a:ln>
          </c:spPr>
        </c:majorGridlines>
        <c:numFmt formatCode="#,##0" sourceLinked="1"/>
        <c:majorTickMark val="none"/>
        <c:tickLblPos val="nextTo"/>
        <c:crossAx val="68915584"/>
        <c:crosses val="autoZero"/>
        <c:crossBetween val="between"/>
      </c:valAx>
      <c:spPr>
        <a:gradFill>
          <a:gsLst>
            <a:gs pos="0">
              <a:schemeClr val="accent2">
                <a:lumMod val="20000"/>
                <a:lumOff val="80000"/>
              </a:schemeClr>
            </a:gs>
            <a:gs pos="64999">
              <a:srgbClr val="F0EBD5"/>
            </a:gs>
            <a:gs pos="100000">
              <a:srgbClr val="D1C39F"/>
            </a:gs>
          </a:gsLst>
          <a:lin ang="5400000" scaled="0"/>
        </a:gradFill>
      </c:spPr>
    </c:plotArea>
    <c:legend>
      <c:legendPos val="b"/>
      <c:layout/>
    </c:legend>
    <c:plotVisOnly val="1"/>
    <c:dispBlanksAs val="gap"/>
  </c:chart>
  <c:spPr>
    <a:ln w="15875">
      <a:solidFill>
        <a:schemeClr val="bg1"/>
      </a:solidFill>
    </a:ln>
  </c:spPr>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3076364" cy="513508"/>
          </a:xfrm>
          <a:prstGeom prst="rect">
            <a:avLst/>
          </a:prstGeom>
        </p:spPr>
        <p:txBody>
          <a:bodyPr vert="horz" lIns="95546" tIns="47773" rIns="95546" bIns="47773" rtlCol="0"/>
          <a:lstStyle>
            <a:lvl1pPr algn="l">
              <a:defRPr sz="1300"/>
            </a:lvl1pPr>
          </a:lstStyle>
          <a:p>
            <a:r>
              <a:rPr lang="it-IT" smtClean="0"/>
              <a:t>Comune dell'Aquila</a:t>
            </a:r>
            <a:endParaRPr lang="it-IT"/>
          </a:p>
        </p:txBody>
      </p:sp>
      <p:sp>
        <p:nvSpPr>
          <p:cNvPr id="3" name="Segnaposto data 2"/>
          <p:cNvSpPr>
            <a:spLocks noGrp="1"/>
          </p:cNvSpPr>
          <p:nvPr>
            <p:ph type="dt" sz="quarter" idx="1"/>
          </p:nvPr>
        </p:nvSpPr>
        <p:spPr>
          <a:xfrm>
            <a:off x="4021294" y="0"/>
            <a:ext cx="3076364" cy="513508"/>
          </a:xfrm>
          <a:prstGeom prst="rect">
            <a:avLst/>
          </a:prstGeom>
        </p:spPr>
        <p:txBody>
          <a:bodyPr vert="horz" lIns="95546" tIns="47773" rIns="95546" bIns="47773" rtlCol="0"/>
          <a:lstStyle>
            <a:lvl1pPr algn="r">
              <a:defRPr sz="1300"/>
            </a:lvl1pPr>
          </a:lstStyle>
          <a:p>
            <a:fld id="{6AFCF277-B924-4F5A-A923-EBCBC085A25D}" type="datetimeFigureOut">
              <a:rPr lang="it-IT" smtClean="0"/>
              <a:pPr/>
              <a:t>05/04/2014</a:t>
            </a:fld>
            <a:endParaRPr lang="it-IT"/>
          </a:p>
        </p:txBody>
      </p:sp>
      <p:sp>
        <p:nvSpPr>
          <p:cNvPr id="4" name="Segnaposto piè di pagina 3"/>
          <p:cNvSpPr>
            <a:spLocks noGrp="1"/>
          </p:cNvSpPr>
          <p:nvPr>
            <p:ph type="ftr" sz="quarter" idx="2"/>
          </p:nvPr>
        </p:nvSpPr>
        <p:spPr>
          <a:xfrm>
            <a:off x="0" y="9721110"/>
            <a:ext cx="3076364" cy="513507"/>
          </a:xfrm>
          <a:prstGeom prst="rect">
            <a:avLst/>
          </a:prstGeom>
        </p:spPr>
        <p:txBody>
          <a:bodyPr vert="horz" lIns="95546" tIns="47773" rIns="95546" bIns="47773" rtlCol="0" anchor="b"/>
          <a:lstStyle>
            <a:lvl1pPr algn="l">
              <a:defRPr sz="1300"/>
            </a:lvl1pPr>
          </a:lstStyle>
          <a:p>
            <a:endParaRPr lang="it-IT"/>
          </a:p>
        </p:txBody>
      </p:sp>
      <p:sp>
        <p:nvSpPr>
          <p:cNvPr id="5" name="Segnaposto numero diapositiva 4"/>
          <p:cNvSpPr>
            <a:spLocks noGrp="1"/>
          </p:cNvSpPr>
          <p:nvPr>
            <p:ph type="sldNum" sz="quarter" idx="3"/>
          </p:nvPr>
        </p:nvSpPr>
        <p:spPr>
          <a:xfrm>
            <a:off x="4021294" y="9721110"/>
            <a:ext cx="3076364" cy="513507"/>
          </a:xfrm>
          <a:prstGeom prst="rect">
            <a:avLst/>
          </a:prstGeom>
        </p:spPr>
        <p:txBody>
          <a:bodyPr vert="horz" lIns="95546" tIns="47773" rIns="95546" bIns="47773" rtlCol="0" anchor="b"/>
          <a:lstStyle>
            <a:lvl1pPr algn="r">
              <a:defRPr sz="1300"/>
            </a:lvl1pPr>
          </a:lstStyle>
          <a:p>
            <a:fld id="{D2D3E541-589D-456B-BE7A-01CE7AD62E38}" type="slidenum">
              <a:rPr lang="it-IT" smtClean="0"/>
              <a:pPr/>
              <a:t>‹#›</a:t>
            </a:fld>
            <a:endParaRPr lang="it-IT"/>
          </a:p>
        </p:txBody>
      </p:sp>
    </p:spTree>
    <p:extLst>
      <p:ext uri="{BB962C8B-B14F-4D97-AF65-F5344CB8AC3E}">
        <p14:creationId xmlns="" xmlns:p14="http://schemas.microsoft.com/office/powerpoint/2010/main" val="2868564663"/>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3076364" cy="513508"/>
          </a:xfrm>
          <a:prstGeom prst="rect">
            <a:avLst/>
          </a:prstGeom>
        </p:spPr>
        <p:txBody>
          <a:bodyPr vert="horz" lIns="95546" tIns="47773" rIns="95546" bIns="47773" rtlCol="0"/>
          <a:lstStyle>
            <a:lvl1pPr algn="l">
              <a:defRPr sz="1300"/>
            </a:lvl1pPr>
          </a:lstStyle>
          <a:p>
            <a:r>
              <a:rPr lang="it-IT" smtClean="0"/>
              <a:t>Comune dell'Aquila</a:t>
            </a:r>
            <a:endParaRPr lang="it-IT"/>
          </a:p>
        </p:txBody>
      </p:sp>
      <p:sp>
        <p:nvSpPr>
          <p:cNvPr id="3" name="Segnaposto data 2"/>
          <p:cNvSpPr>
            <a:spLocks noGrp="1"/>
          </p:cNvSpPr>
          <p:nvPr>
            <p:ph type="dt" idx="1"/>
          </p:nvPr>
        </p:nvSpPr>
        <p:spPr>
          <a:xfrm>
            <a:off x="4021294" y="0"/>
            <a:ext cx="3076364" cy="513508"/>
          </a:xfrm>
          <a:prstGeom prst="rect">
            <a:avLst/>
          </a:prstGeom>
        </p:spPr>
        <p:txBody>
          <a:bodyPr vert="horz" lIns="95546" tIns="47773" rIns="95546" bIns="47773" rtlCol="0"/>
          <a:lstStyle>
            <a:lvl1pPr algn="r">
              <a:defRPr sz="1300"/>
            </a:lvl1pPr>
          </a:lstStyle>
          <a:p>
            <a:fld id="{0B981D75-ED50-4DE3-8535-C810E6BB0CB3}" type="datetimeFigureOut">
              <a:rPr lang="it-IT" smtClean="0"/>
              <a:pPr/>
              <a:t>05/04/2014</a:t>
            </a:fld>
            <a:endParaRPr lang="it-IT"/>
          </a:p>
        </p:txBody>
      </p:sp>
      <p:sp>
        <p:nvSpPr>
          <p:cNvPr id="4" name="Segnaposto immagine diapositiva 3"/>
          <p:cNvSpPr>
            <a:spLocks noGrp="1" noRot="1" noChangeAspect="1"/>
          </p:cNvSpPr>
          <p:nvPr>
            <p:ph type="sldImg" idx="2"/>
          </p:nvPr>
        </p:nvSpPr>
        <p:spPr>
          <a:xfrm>
            <a:off x="479425" y="1279525"/>
            <a:ext cx="6140450" cy="3454400"/>
          </a:xfrm>
          <a:prstGeom prst="rect">
            <a:avLst/>
          </a:prstGeom>
          <a:noFill/>
          <a:ln w="12700">
            <a:solidFill>
              <a:prstClr val="black"/>
            </a:solidFill>
          </a:ln>
        </p:spPr>
        <p:txBody>
          <a:bodyPr vert="horz" lIns="95546" tIns="47773" rIns="95546" bIns="47773" rtlCol="0" anchor="ctr"/>
          <a:lstStyle/>
          <a:p>
            <a:endParaRPr lang="it-IT"/>
          </a:p>
        </p:txBody>
      </p:sp>
      <p:sp>
        <p:nvSpPr>
          <p:cNvPr id="5" name="Segnaposto note 4"/>
          <p:cNvSpPr>
            <a:spLocks noGrp="1"/>
          </p:cNvSpPr>
          <p:nvPr>
            <p:ph type="body" sz="quarter" idx="3"/>
          </p:nvPr>
        </p:nvSpPr>
        <p:spPr>
          <a:xfrm>
            <a:off x="709931" y="4925407"/>
            <a:ext cx="5679440" cy="4029879"/>
          </a:xfrm>
          <a:prstGeom prst="rect">
            <a:avLst/>
          </a:prstGeom>
        </p:spPr>
        <p:txBody>
          <a:bodyPr vert="horz" lIns="95546" tIns="47773" rIns="95546" bIns="47773" rtlCol="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9721110"/>
            <a:ext cx="3076364" cy="513507"/>
          </a:xfrm>
          <a:prstGeom prst="rect">
            <a:avLst/>
          </a:prstGeom>
        </p:spPr>
        <p:txBody>
          <a:bodyPr vert="horz" lIns="95546" tIns="47773" rIns="95546" bIns="47773" rtlCol="0" anchor="b"/>
          <a:lstStyle>
            <a:lvl1pPr algn="l">
              <a:defRPr sz="1300"/>
            </a:lvl1pPr>
          </a:lstStyle>
          <a:p>
            <a:endParaRPr lang="it-IT"/>
          </a:p>
        </p:txBody>
      </p:sp>
      <p:sp>
        <p:nvSpPr>
          <p:cNvPr id="7" name="Segnaposto numero diapositiva 6"/>
          <p:cNvSpPr>
            <a:spLocks noGrp="1"/>
          </p:cNvSpPr>
          <p:nvPr>
            <p:ph type="sldNum" sz="quarter" idx="5"/>
          </p:nvPr>
        </p:nvSpPr>
        <p:spPr>
          <a:xfrm>
            <a:off x="4021294" y="9721110"/>
            <a:ext cx="3076364" cy="513507"/>
          </a:xfrm>
          <a:prstGeom prst="rect">
            <a:avLst/>
          </a:prstGeom>
        </p:spPr>
        <p:txBody>
          <a:bodyPr vert="horz" lIns="95546" tIns="47773" rIns="95546" bIns="47773" rtlCol="0" anchor="b"/>
          <a:lstStyle>
            <a:lvl1pPr algn="r">
              <a:defRPr sz="1300"/>
            </a:lvl1pPr>
          </a:lstStyle>
          <a:p>
            <a:fld id="{A9D858A9-BB82-4DD3-BD85-A51D567DE372}" type="slidenum">
              <a:rPr lang="it-IT" smtClean="0"/>
              <a:pPr/>
              <a:t>‹#›</a:t>
            </a:fld>
            <a:endParaRPr lang="it-IT"/>
          </a:p>
        </p:txBody>
      </p:sp>
    </p:spTree>
    <p:extLst>
      <p:ext uri="{BB962C8B-B14F-4D97-AF65-F5344CB8AC3E}">
        <p14:creationId xmlns="" xmlns:p14="http://schemas.microsoft.com/office/powerpoint/2010/main" val="3902584315"/>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9D858A9-BB82-4DD3-BD85-A51D567DE372}" type="slidenum">
              <a:rPr lang="it-IT" smtClean="0"/>
              <a:pPr/>
              <a:t>1</a:t>
            </a:fld>
            <a:endParaRPr lang="it-IT"/>
          </a:p>
        </p:txBody>
      </p:sp>
      <p:sp>
        <p:nvSpPr>
          <p:cNvPr id="5" name="Segnaposto intestazione 4"/>
          <p:cNvSpPr>
            <a:spLocks noGrp="1"/>
          </p:cNvSpPr>
          <p:nvPr>
            <p:ph type="hdr" sz="quarter" idx="11"/>
          </p:nvPr>
        </p:nvSpPr>
        <p:spPr/>
        <p:txBody>
          <a:bodyPr/>
          <a:lstStyle/>
          <a:p>
            <a:r>
              <a:rPr lang="it-IT" smtClean="0"/>
              <a:t>Comune dell'Aquila</a:t>
            </a:r>
            <a:endParaRPr lang="it-IT"/>
          </a:p>
        </p:txBody>
      </p:sp>
    </p:spTree>
    <p:extLst>
      <p:ext uri="{BB962C8B-B14F-4D97-AF65-F5344CB8AC3E}">
        <p14:creationId xmlns="" xmlns:p14="http://schemas.microsoft.com/office/powerpoint/2010/main" val="21473588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9D858A9-BB82-4DD3-BD85-A51D567DE372}" type="slidenum">
              <a:rPr lang="it-IT" smtClean="0"/>
              <a:pPr/>
              <a:t>10</a:t>
            </a:fld>
            <a:endParaRPr lang="it-IT"/>
          </a:p>
        </p:txBody>
      </p:sp>
      <p:sp>
        <p:nvSpPr>
          <p:cNvPr id="5" name="Segnaposto intestazione 4"/>
          <p:cNvSpPr>
            <a:spLocks noGrp="1"/>
          </p:cNvSpPr>
          <p:nvPr>
            <p:ph type="hdr" sz="quarter" idx="11"/>
          </p:nvPr>
        </p:nvSpPr>
        <p:spPr/>
        <p:txBody>
          <a:bodyPr/>
          <a:lstStyle/>
          <a:p>
            <a:r>
              <a:rPr lang="it-IT" smtClean="0"/>
              <a:t>Comune dell'Aquila</a:t>
            </a:r>
            <a:endParaRPr lang="it-IT"/>
          </a:p>
        </p:txBody>
      </p:sp>
    </p:spTree>
    <p:extLst>
      <p:ext uri="{BB962C8B-B14F-4D97-AF65-F5344CB8AC3E}">
        <p14:creationId xmlns="" xmlns:p14="http://schemas.microsoft.com/office/powerpoint/2010/main" val="39642557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9D858A9-BB82-4DD3-BD85-A51D567DE372}" type="slidenum">
              <a:rPr lang="it-IT" smtClean="0"/>
              <a:pPr/>
              <a:t>11</a:t>
            </a:fld>
            <a:endParaRPr lang="it-IT"/>
          </a:p>
        </p:txBody>
      </p:sp>
      <p:sp>
        <p:nvSpPr>
          <p:cNvPr id="5" name="Segnaposto intestazione 4"/>
          <p:cNvSpPr>
            <a:spLocks noGrp="1"/>
          </p:cNvSpPr>
          <p:nvPr>
            <p:ph type="hdr" sz="quarter" idx="11"/>
          </p:nvPr>
        </p:nvSpPr>
        <p:spPr/>
        <p:txBody>
          <a:bodyPr/>
          <a:lstStyle/>
          <a:p>
            <a:r>
              <a:rPr lang="it-IT" smtClean="0"/>
              <a:t>Comune dell'Aquila</a:t>
            </a:r>
            <a:endParaRPr lang="it-IT"/>
          </a:p>
        </p:txBody>
      </p:sp>
    </p:spTree>
    <p:extLst>
      <p:ext uri="{BB962C8B-B14F-4D97-AF65-F5344CB8AC3E}">
        <p14:creationId xmlns="" xmlns:p14="http://schemas.microsoft.com/office/powerpoint/2010/main" val="21473588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9D858A9-BB82-4DD3-BD85-A51D567DE372}" type="slidenum">
              <a:rPr lang="it-IT" smtClean="0"/>
              <a:pPr/>
              <a:t>12</a:t>
            </a:fld>
            <a:endParaRPr lang="it-IT"/>
          </a:p>
        </p:txBody>
      </p:sp>
      <p:sp>
        <p:nvSpPr>
          <p:cNvPr id="5" name="Segnaposto intestazione 4"/>
          <p:cNvSpPr>
            <a:spLocks noGrp="1"/>
          </p:cNvSpPr>
          <p:nvPr>
            <p:ph type="hdr" sz="quarter" idx="11"/>
          </p:nvPr>
        </p:nvSpPr>
        <p:spPr/>
        <p:txBody>
          <a:bodyPr/>
          <a:lstStyle/>
          <a:p>
            <a:r>
              <a:rPr lang="it-IT" smtClean="0"/>
              <a:t>Comune dell'Aquila</a:t>
            </a:r>
            <a:endParaRPr lang="it-IT"/>
          </a:p>
        </p:txBody>
      </p:sp>
    </p:spTree>
    <p:extLst>
      <p:ext uri="{BB962C8B-B14F-4D97-AF65-F5344CB8AC3E}">
        <p14:creationId xmlns="" xmlns:p14="http://schemas.microsoft.com/office/powerpoint/2010/main" val="21473588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9D858A9-BB82-4DD3-BD85-A51D567DE372}" type="slidenum">
              <a:rPr lang="it-IT" smtClean="0"/>
              <a:pPr/>
              <a:t>13</a:t>
            </a:fld>
            <a:endParaRPr lang="it-IT"/>
          </a:p>
        </p:txBody>
      </p:sp>
      <p:sp>
        <p:nvSpPr>
          <p:cNvPr id="5" name="Segnaposto intestazione 4"/>
          <p:cNvSpPr>
            <a:spLocks noGrp="1"/>
          </p:cNvSpPr>
          <p:nvPr>
            <p:ph type="hdr" sz="quarter" idx="11"/>
          </p:nvPr>
        </p:nvSpPr>
        <p:spPr/>
        <p:txBody>
          <a:bodyPr/>
          <a:lstStyle/>
          <a:p>
            <a:r>
              <a:rPr lang="it-IT" smtClean="0"/>
              <a:t>Comune dell'Aquila</a:t>
            </a:r>
            <a:endParaRPr lang="it-IT"/>
          </a:p>
        </p:txBody>
      </p:sp>
    </p:spTree>
    <p:extLst>
      <p:ext uri="{BB962C8B-B14F-4D97-AF65-F5344CB8AC3E}">
        <p14:creationId xmlns="" xmlns:p14="http://schemas.microsoft.com/office/powerpoint/2010/main" val="21473588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9D858A9-BB82-4DD3-BD85-A51D567DE372}" type="slidenum">
              <a:rPr lang="it-IT" smtClean="0"/>
              <a:pPr/>
              <a:t>14</a:t>
            </a:fld>
            <a:endParaRPr lang="it-IT"/>
          </a:p>
        </p:txBody>
      </p:sp>
      <p:sp>
        <p:nvSpPr>
          <p:cNvPr id="5" name="Segnaposto intestazione 4"/>
          <p:cNvSpPr>
            <a:spLocks noGrp="1"/>
          </p:cNvSpPr>
          <p:nvPr>
            <p:ph type="hdr" sz="quarter" idx="11"/>
          </p:nvPr>
        </p:nvSpPr>
        <p:spPr/>
        <p:txBody>
          <a:bodyPr/>
          <a:lstStyle/>
          <a:p>
            <a:r>
              <a:rPr lang="it-IT" smtClean="0"/>
              <a:t>Comune dell'Aquila</a:t>
            </a:r>
            <a:endParaRPr lang="it-IT"/>
          </a:p>
        </p:txBody>
      </p:sp>
    </p:spTree>
    <p:extLst>
      <p:ext uri="{BB962C8B-B14F-4D97-AF65-F5344CB8AC3E}">
        <p14:creationId xmlns="" xmlns:p14="http://schemas.microsoft.com/office/powerpoint/2010/main" val="21473588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9D858A9-BB82-4DD3-BD85-A51D567DE372}" type="slidenum">
              <a:rPr lang="it-IT" smtClean="0"/>
              <a:pPr/>
              <a:t>15</a:t>
            </a:fld>
            <a:endParaRPr lang="it-IT"/>
          </a:p>
        </p:txBody>
      </p:sp>
      <p:sp>
        <p:nvSpPr>
          <p:cNvPr id="5" name="Segnaposto intestazione 4"/>
          <p:cNvSpPr>
            <a:spLocks noGrp="1"/>
          </p:cNvSpPr>
          <p:nvPr>
            <p:ph type="hdr" sz="quarter" idx="11"/>
          </p:nvPr>
        </p:nvSpPr>
        <p:spPr/>
        <p:txBody>
          <a:bodyPr/>
          <a:lstStyle/>
          <a:p>
            <a:r>
              <a:rPr lang="it-IT" smtClean="0"/>
              <a:t>Comune dell'Aquila</a:t>
            </a:r>
            <a:endParaRPr lang="it-IT"/>
          </a:p>
        </p:txBody>
      </p:sp>
    </p:spTree>
    <p:extLst>
      <p:ext uri="{BB962C8B-B14F-4D97-AF65-F5344CB8AC3E}">
        <p14:creationId xmlns="" xmlns:p14="http://schemas.microsoft.com/office/powerpoint/2010/main" val="28979756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9D858A9-BB82-4DD3-BD85-A51D567DE372}" type="slidenum">
              <a:rPr lang="it-IT" smtClean="0"/>
              <a:pPr/>
              <a:t>16</a:t>
            </a:fld>
            <a:endParaRPr lang="it-IT"/>
          </a:p>
        </p:txBody>
      </p:sp>
      <p:sp>
        <p:nvSpPr>
          <p:cNvPr id="5" name="Segnaposto intestazione 4"/>
          <p:cNvSpPr>
            <a:spLocks noGrp="1"/>
          </p:cNvSpPr>
          <p:nvPr>
            <p:ph type="hdr" sz="quarter" idx="11"/>
          </p:nvPr>
        </p:nvSpPr>
        <p:spPr/>
        <p:txBody>
          <a:bodyPr/>
          <a:lstStyle/>
          <a:p>
            <a:r>
              <a:rPr lang="it-IT" smtClean="0"/>
              <a:t>Comune dell'Aquila</a:t>
            </a:r>
            <a:endParaRPr lang="it-IT"/>
          </a:p>
        </p:txBody>
      </p:sp>
    </p:spTree>
    <p:extLst>
      <p:ext uri="{BB962C8B-B14F-4D97-AF65-F5344CB8AC3E}">
        <p14:creationId xmlns="" xmlns:p14="http://schemas.microsoft.com/office/powerpoint/2010/main" val="42038985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9D858A9-BB82-4DD3-BD85-A51D567DE372}" type="slidenum">
              <a:rPr lang="it-IT" smtClean="0"/>
              <a:pPr/>
              <a:t>17</a:t>
            </a:fld>
            <a:endParaRPr lang="it-IT"/>
          </a:p>
        </p:txBody>
      </p:sp>
      <p:sp>
        <p:nvSpPr>
          <p:cNvPr id="5" name="Segnaposto intestazione 4"/>
          <p:cNvSpPr>
            <a:spLocks noGrp="1"/>
          </p:cNvSpPr>
          <p:nvPr>
            <p:ph type="hdr" sz="quarter" idx="11"/>
          </p:nvPr>
        </p:nvSpPr>
        <p:spPr/>
        <p:txBody>
          <a:bodyPr/>
          <a:lstStyle/>
          <a:p>
            <a:r>
              <a:rPr lang="it-IT" smtClean="0"/>
              <a:t>Comune dell'Aquila</a:t>
            </a:r>
            <a:endParaRPr lang="it-IT"/>
          </a:p>
        </p:txBody>
      </p:sp>
    </p:spTree>
    <p:extLst>
      <p:ext uri="{BB962C8B-B14F-4D97-AF65-F5344CB8AC3E}">
        <p14:creationId xmlns="" xmlns:p14="http://schemas.microsoft.com/office/powerpoint/2010/main" val="8443980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9D858A9-BB82-4DD3-BD85-A51D567DE372}" type="slidenum">
              <a:rPr lang="it-IT" smtClean="0"/>
              <a:pPr/>
              <a:t>18</a:t>
            </a:fld>
            <a:endParaRPr lang="it-IT"/>
          </a:p>
        </p:txBody>
      </p:sp>
      <p:sp>
        <p:nvSpPr>
          <p:cNvPr id="5" name="Segnaposto intestazione 4"/>
          <p:cNvSpPr>
            <a:spLocks noGrp="1"/>
          </p:cNvSpPr>
          <p:nvPr>
            <p:ph type="hdr" sz="quarter" idx="11"/>
          </p:nvPr>
        </p:nvSpPr>
        <p:spPr/>
        <p:txBody>
          <a:bodyPr/>
          <a:lstStyle/>
          <a:p>
            <a:r>
              <a:rPr lang="it-IT" smtClean="0"/>
              <a:t>Comune dell'Aquila</a:t>
            </a:r>
            <a:endParaRPr lang="it-IT"/>
          </a:p>
        </p:txBody>
      </p:sp>
    </p:spTree>
    <p:extLst>
      <p:ext uri="{BB962C8B-B14F-4D97-AF65-F5344CB8AC3E}">
        <p14:creationId xmlns="" xmlns:p14="http://schemas.microsoft.com/office/powerpoint/2010/main" val="39291834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9D858A9-BB82-4DD3-BD85-A51D567DE372}" type="slidenum">
              <a:rPr lang="it-IT" smtClean="0"/>
              <a:pPr/>
              <a:t>19</a:t>
            </a:fld>
            <a:endParaRPr lang="it-IT"/>
          </a:p>
        </p:txBody>
      </p:sp>
      <p:sp>
        <p:nvSpPr>
          <p:cNvPr id="5" name="Segnaposto intestazione 4"/>
          <p:cNvSpPr>
            <a:spLocks noGrp="1"/>
          </p:cNvSpPr>
          <p:nvPr>
            <p:ph type="hdr" sz="quarter" idx="11"/>
          </p:nvPr>
        </p:nvSpPr>
        <p:spPr/>
        <p:txBody>
          <a:bodyPr/>
          <a:lstStyle/>
          <a:p>
            <a:r>
              <a:rPr lang="it-IT" smtClean="0"/>
              <a:t>Comune dell'Aquila</a:t>
            </a:r>
            <a:endParaRPr lang="it-IT"/>
          </a:p>
        </p:txBody>
      </p:sp>
    </p:spTree>
    <p:extLst>
      <p:ext uri="{BB962C8B-B14F-4D97-AF65-F5344CB8AC3E}">
        <p14:creationId xmlns="" xmlns:p14="http://schemas.microsoft.com/office/powerpoint/2010/main" val="374509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9D858A9-BB82-4DD3-BD85-A51D567DE372}" type="slidenum">
              <a:rPr lang="it-IT" smtClean="0"/>
              <a:pPr/>
              <a:t>2</a:t>
            </a:fld>
            <a:endParaRPr lang="it-IT"/>
          </a:p>
        </p:txBody>
      </p:sp>
      <p:sp>
        <p:nvSpPr>
          <p:cNvPr id="5" name="Segnaposto intestazione 4"/>
          <p:cNvSpPr>
            <a:spLocks noGrp="1"/>
          </p:cNvSpPr>
          <p:nvPr>
            <p:ph type="hdr" sz="quarter" idx="11"/>
          </p:nvPr>
        </p:nvSpPr>
        <p:spPr/>
        <p:txBody>
          <a:bodyPr/>
          <a:lstStyle/>
          <a:p>
            <a:r>
              <a:rPr lang="it-IT" smtClean="0"/>
              <a:t>Comune dell'Aquila</a:t>
            </a:r>
            <a:endParaRPr lang="it-IT"/>
          </a:p>
        </p:txBody>
      </p:sp>
    </p:spTree>
    <p:extLst>
      <p:ext uri="{BB962C8B-B14F-4D97-AF65-F5344CB8AC3E}">
        <p14:creationId xmlns="" xmlns:p14="http://schemas.microsoft.com/office/powerpoint/2010/main" val="21473588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9D858A9-BB82-4DD3-BD85-A51D567DE372}" type="slidenum">
              <a:rPr lang="it-IT" smtClean="0"/>
              <a:pPr/>
              <a:t>21</a:t>
            </a:fld>
            <a:endParaRPr lang="it-IT"/>
          </a:p>
        </p:txBody>
      </p:sp>
      <p:sp>
        <p:nvSpPr>
          <p:cNvPr id="5" name="Segnaposto intestazione 4"/>
          <p:cNvSpPr>
            <a:spLocks noGrp="1"/>
          </p:cNvSpPr>
          <p:nvPr>
            <p:ph type="hdr" sz="quarter" idx="11"/>
          </p:nvPr>
        </p:nvSpPr>
        <p:spPr/>
        <p:txBody>
          <a:bodyPr/>
          <a:lstStyle/>
          <a:p>
            <a:r>
              <a:rPr lang="it-IT" smtClean="0"/>
              <a:t>Comune dell'Aquila</a:t>
            </a:r>
            <a:endParaRPr lang="it-IT"/>
          </a:p>
        </p:txBody>
      </p:sp>
    </p:spTree>
    <p:extLst>
      <p:ext uri="{BB962C8B-B14F-4D97-AF65-F5344CB8AC3E}">
        <p14:creationId xmlns="" xmlns:p14="http://schemas.microsoft.com/office/powerpoint/2010/main" val="36037963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9D858A9-BB82-4DD3-BD85-A51D567DE372}" type="slidenum">
              <a:rPr lang="it-IT" smtClean="0"/>
              <a:pPr/>
              <a:t>22</a:t>
            </a:fld>
            <a:endParaRPr lang="it-IT"/>
          </a:p>
        </p:txBody>
      </p:sp>
      <p:sp>
        <p:nvSpPr>
          <p:cNvPr id="5" name="Segnaposto intestazione 4"/>
          <p:cNvSpPr>
            <a:spLocks noGrp="1"/>
          </p:cNvSpPr>
          <p:nvPr>
            <p:ph type="hdr" sz="quarter" idx="11"/>
          </p:nvPr>
        </p:nvSpPr>
        <p:spPr/>
        <p:txBody>
          <a:bodyPr/>
          <a:lstStyle/>
          <a:p>
            <a:r>
              <a:rPr lang="it-IT" smtClean="0"/>
              <a:t>Comune dell'Aquila</a:t>
            </a:r>
            <a:endParaRPr lang="it-IT"/>
          </a:p>
        </p:txBody>
      </p:sp>
    </p:spTree>
    <p:extLst>
      <p:ext uri="{BB962C8B-B14F-4D97-AF65-F5344CB8AC3E}">
        <p14:creationId xmlns="" xmlns:p14="http://schemas.microsoft.com/office/powerpoint/2010/main" val="3987065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9D858A9-BB82-4DD3-BD85-A51D567DE372}" type="slidenum">
              <a:rPr lang="it-IT" smtClean="0"/>
              <a:pPr/>
              <a:t>23</a:t>
            </a:fld>
            <a:endParaRPr lang="it-IT"/>
          </a:p>
        </p:txBody>
      </p:sp>
      <p:sp>
        <p:nvSpPr>
          <p:cNvPr id="5" name="Segnaposto intestazione 4"/>
          <p:cNvSpPr>
            <a:spLocks noGrp="1"/>
          </p:cNvSpPr>
          <p:nvPr>
            <p:ph type="hdr" sz="quarter" idx="11"/>
          </p:nvPr>
        </p:nvSpPr>
        <p:spPr/>
        <p:txBody>
          <a:bodyPr/>
          <a:lstStyle/>
          <a:p>
            <a:r>
              <a:rPr lang="it-IT" smtClean="0"/>
              <a:t>Comune dell'Aquila</a:t>
            </a:r>
            <a:endParaRPr lang="it-IT"/>
          </a:p>
        </p:txBody>
      </p:sp>
    </p:spTree>
    <p:extLst>
      <p:ext uri="{BB962C8B-B14F-4D97-AF65-F5344CB8AC3E}">
        <p14:creationId xmlns="" xmlns:p14="http://schemas.microsoft.com/office/powerpoint/2010/main" val="21473588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9D858A9-BB82-4DD3-BD85-A51D567DE372}" type="slidenum">
              <a:rPr lang="it-IT" smtClean="0"/>
              <a:pPr/>
              <a:t>24</a:t>
            </a:fld>
            <a:endParaRPr lang="it-IT"/>
          </a:p>
        </p:txBody>
      </p:sp>
      <p:sp>
        <p:nvSpPr>
          <p:cNvPr id="5" name="Segnaposto intestazione 4"/>
          <p:cNvSpPr>
            <a:spLocks noGrp="1"/>
          </p:cNvSpPr>
          <p:nvPr>
            <p:ph type="hdr" sz="quarter" idx="11"/>
          </p:nvPr>
        </p:nvSpPr>
        <p:spPr/>
        <p:txBody>
          <a:bodyPr/>
          <a:lstStyle/>
          <a:p>
            <a:r>
              <a:rPr lang="it-IT" smtClean="0"/>
              <a:t>Comune dell'Aquila</a:t>
            </a:r>
            <a:endParaRPr lang="it-IT"/>
          </a:p>
        </p:txBody>
      </p:sp>
    </p:spTree>
    <p:extLst>
      <p:ext uri="{BB962C8B-B14F-4D97-AF65-F5344CB8AC3E}">
        <p14:creationId xmlns="" xmlns:p14="http://schemas.microsoft.com/office/powerpoint/2010/main" val="21473588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9D858A9-BB82-4DD3-BD85-A51D567DE372}" type="slidenum">
              <a:rPr lang="it-IT" smtClean="0"/>
              <a:pPr/>
              <a:t>25</a:t>
            </a:fld>
            <a:endParaRPr lang="it-IT"/>
          </a:p>
        </p:txBody>
      </p:sp>
      <p:sp>
        <p:nvSpPr>
          <p:cNvPr id="5" name="Segnaposto intestazione 4"/>
          <p:cNvSpPr>
            <a:spLocks noGrp="1"/>
          </p:cNvSpPr>
          <p:nvPr>
            <p:ph type="hdr" sz="quarter" idx="11"/>
          </p:nvPr>
        </p:nvSpPr>
        <p:spPr/>
        <p:txBody>
          <a:bodyPr/>
          <a:lstStyle/>
          <a:p>
            <a:r>
              <a:rPr lang="it-IT" smtClean="0"/>
              <a:t>Comune dell'Aquila</a:t>
            </a:r>
            <a:endParaRPr lang="it-IT"/>
          </a:p>
        </p:txBody>
      </p:sp>
    </p:spTree>
    <p:extLst>
      <p:ext uri="{BB962C8B-B14F-4D97-AF65-F5344CB8AC3E}">
        <p14:creationId xmlns="" xmlns:p14="http://schemas.microsoft.com/office/powerpoint/2010/main" val="21473588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9D858A9-BB82-4DD3-BD85-A51D567DE372}" type="slidenum">
              <a:rPr lang="it-IT" smtClean="0"/>
              <a:pPr/>
              <a:t>26</a:t>
            </a:fld>
            <a:endParaRPr lang="it-IT"/>
          </a:p>
        </p:txBody>
      </p:sp>
      <p:sp>
        <p:nvSpPr>
          <p:cNvPr id="5" name="Segnaposto intestazione 4"/>
          <p:cNvSpPr>
            <a:spLocks noGrp="1"/>
          </p:cNvSpPr>
          <p:nvPr>
            <p:ph type="hdr" sz="quarter" idx="11"/>
          </p:nvPr>
        </p:nvSpPr>
        <p:spPr/>
        <p:txBody>
          <a:bodyPr/>
          <a:lstStyle/>
          <a:p>
            <a:r>
              <a:rPr lang="it-IT" smtClean="0"/>
              <a:t>Comune dell'Aquila</a:t>
            </a:r>
            <a:endParaRPr lang="it-IT"/>
          </a:p>
        </p:txBody>
      </p:sp>
    </p:spTree>
    <p:extLst>
      <p:ext uri="{BB962C8B-B14F-4D97-AF65-F5344CB8AC3E}">
        <p14:creationId xmlns="" xmlns:p14="http://schemas.microsoft.com/office/powerpoint/2010/main" val="21473588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9D858A9-BB82-4DD3-BD85-A51D567DE372}" type="slidenum">
              <a:rPr lang="it-IT" smtClean="0"/>
              <a:pPr/>
              <a:t>27</a:t>
            </a:fld>
            <a:endParaRPr lang="it-IT"/>
          </a:p>
        </p:txBody>
      </p:sp>
      <p:sp>
        <p:nvSpPr>
          <p:cNvPr id="5" name="Segnaposto intestazione 4"/>
          <p:cNvSpPr>
            <a:spLocks noGrp="1"/>
          </p:cNvSpPr>
          <p:nvPr>
            <p:ph type="hdr" sz="quarter" idx="11"/>
          </p:nvPr>
        </p:nvSpPr>
        <p:spPr/>
        <p:txBody>
          <a:bodyPr/>
          <a:lstStyle/>
          <a:p>
            <a:r>
              <a:rPr lang="it-IT" smtClean="0"/>
              <a:t>Comune dell'Aquila</a:t>
            </a:r>
            <a:endParaRPr lang="it-IT"/>
          </a:p>
        </p:txBody>
      </p:sp>
    </p:spTree>
    <p:extLst>
      <p:ext uri="{BB962C8B-B14F-4D97-AF65-F5344CB8AC3E}">
        <p14:creationId xmlns="" xmlns:p14="http://schemas.microsoft.com/office/powerpoint/2010/main" val="21473588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9D858A9-BB82-4DD3-BD85-A51D567DE372}" type="slidenum">
              <a:rPr lang="it-IT" smtClean="0"/>
              <a:pPr/>
              <a:t>28</a:t>
            </a:fld>
            <a:endParaRPr lang="it-IT"/>
          </a:p>
        </p:txBody>
      </p:sp>
      <p:sp>
        <p:nvSpPr>
          <p:cNvPr id="5" name="Segnaposto intestazione 4"/>
          <p:cNvSpPr>
            <a:spLocks noGrp="1"/>
          </p:cNvSpPr>
          <p:nvPr>
            <p:ph type="hdr" sz="quarter" idx="11"/>
          </p:nvPr>
        </p:nvSpPr>
        <p:spPr/>
        <p:txBody>
          <a:bodyPr/>
          <a:lstStyle/>
          <a:p>
            <a:r>
              <a:rPr lang="it-IT" smtClean="0"/>
              <a:t>Comune dell'Aquila</a:t>
            </a:r>
            <a:endParaRPr lang="it-IT"/>
          </a:p>
        </p:txBody>
      </p:sp>
    </p:spTree>
    <p:extLst>
      <p:ext uri="{BB962C8B-B14F-4D97-AF65-F5344CB8AC3E}">
        <p14:creationId xmlns="" xmlns:p14="http://schemas.microsoft.com/office/powerpoint/2010/main" val="21473588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9D858A9-BB82-4DD3-BD85-A51D567DE372}" type="slidenum">
              <a:rPr lang="it-IT" smtClean="0"/>
              <a:pPr/>
              <a:t>29</a:t>
            </a:fld>
            <a:endParaRPr lang="it-IT"/>
          </a:p>
        </p:txBody>
      </p:sp>
      <p:sp>
        <p:nvSpPr>
          <p:cNvPr id="5" name="Segnaposto intestazione 4"/>
          <p:cNvSpPr>
            <a:spLocks noGrp="1"/>
          </p:cNvSpPr>
          <p:nvPr>
            <p:ph type="hdr" sz="quarter" idx="11"/>
          </p:nvPr>
        </p:nvSpPr>
        <p:spPr/>
        <p:txBody>
          <a:bodyPr/>
          <a:lstStyle/>
          <a:p>
            <a:r>
              <a:rPr lang="it-IT" smtClean="0"/>
              <a:t>Comune dell'Aquila</a:t>
            </a:r>
            <a:endParaRPr lang="it-IT"/>
          </a:p>
        </p:txBody>
      </p:sp>
    </p:spTree>
    <p:extLst>
      <p:ext uri="{BB962C8B-B14F-4D97-AF65-F5344CB8AC3E}">
        <p14:creationId xmlns="" xmlns:p14="http://schemas.microsoft.com/office/powerpoint/2010/main" val="15924225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9D858A9-BB82-4DD3-BD85-A51D567DE372}" type="slidenum">
              <a:rPr lang="it-IT" smtClean="0"/>
              <a:pPr/>
              <a:t>30</a:t>
            </a:fld>
            <a:endParaRPr lang="it-IT"/>
          </a:p>
        </p:txBody>
      </p:sp>
      <p:sp>
        <p:nvSpPr>
          <p:cNvPr id="5" name="Segnaposto intestazione 4"/>
          <p:cNvSpPr>
            <a:spLocks noGrp="1"/>
          </p:cNvSpPr>
          <p:nvPr>
            <p:ph type="hdr" sz="quarter" idx="11"/>
          </p:nvPr>
        </p:nvSpPr>
        <p:spPr/>
        <p:txBody>
          <a:bodyPr/>
          <a:lstStyle/>
          <a:p>
            <a:r>
              <a:rPr lang="it-IT" smtClean="0"/>
              <a:t>Comune dell'Aquila</a:t>
            </a:r>
            <a:endParaRPr lang="it-IT"/>
          </a:p>
        </p:txBody>
      </p:sp>
    </p:spTree>
    <p:extLst>
      <p:ext uri="{BB962C8B-B14F-4D97-AF65-F5344CB8AC3E}">
        <p14:creationId xmlns="" xmlns:p14="http://schemas.microsoft.com/office/powerpoint/2010/main" val="16447038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9D858A9-BB82-4DD3-BD85-A51D567DE372}" type="slidenum">
              <a:rPr lang="it-IT" smtClean="0"/>
              <a:pPr/>
              <a:t>3</a:t>
            </a:fld>
            <a:endParaRPr lang="it-IT"/>
          </a:p>
        </p:txBody>
      </p:sp>
      <p:sp>
        <p:nvSpPr>
          <p:cNvPr id="5" name="Segnaposto intestazione 4"/>
          <p:cNvSpPr>
            <a:spLocks noGrp="1"/>
          </p:cNvSpPr>
          <p:nvPr>
            <p:ph type="hdr" sz="quarter" idx="11"/>
          </p:nvPr>
        </p:nvSpPr>
        <p:spPr/>
        <p:txBody>
          <a:bodyPr/>
          <a:lstStyle/>
          <a:p>
            <a:r>
              <a:rPr lang="it-IT" smtClean="0"/>
              <a:t>Comune dell'Aquila</a:t>
            </a:r>
            <a:endParaRPr lang="it-IT"/>
          </a:p>
        </p:txBody>
      </p:sp>
    </p:spTree>
    <p:extLst>
      <p:ext uri="{BB962C8B-B14F-4D97-AF65-F5344CB8AC3E}">
        <p14:creationId xmlns="" xmlns:p14="http://schemas.microsoft.com/office/powerpoint/2010/main" val="214735884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9D858A9-BB82-4DD3-BD85-A51D567DE372}" type="slidenum">
              <a:rPr lang="it-IT" smtClean="0"/>
              <a:pPr/>
              <a:t>31</a:t>
            </a:fld>
            <a:endParaRPr lang="it-IT"/>
          </a:p>
        </p:txBody>
      </p:sp>
      <p:sp>
        <p:nvSpPr>
          <p:cNvPr id="5" name="Segnaposto intestazione 4"/>
          <p:cNvSpPr>
            <a:spLocks noGrp="1"/>
          </p:cNvSpPr>
          <p:nvPr>
            <p:ph type="hdr" sz="quarter" idx="11"/>
          </p:nvPr>
        </p:nvSpPr>
        <p:spPr/>
        <p:txBody>
          <a:bodyPr/>
          <a:lstStyle/>
          <a:p>
            <a:r>
              <a:rPr lang="it-IT" smtClean="0"/>
              <a:t>Comune dell'Aquila</a:t>
            </a:r>
            <a:endParaRPr lang="it-IT"/>
          </a:p>
        </p:txBody>
      </p:sp>
    </p:spTree>
    <p:extLst>
      <p:ext uri="{BB962C8B-B14F-4D97-AF65-F5344CB8AC3E}">
        <p14:creationId xmlns="" xmlns:p14="http://schemas.microsoft.com/office/powerpoint/2010/main" val="21473588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9D858A9-BB82-4DD3-BD85-A51D567DE372}" type="slidenum">
              <a:rPr lang="it-IT" smtClean="0"/>
              <a:pPr/>
              <a:t>32</a:t>
            </a:fld>
            <a:endParaRPr lang="it-IT"/>
          </a:p>
        </p:txBody>
      </p:sp>
      <p:sp>
        <p:nvSpPr>
          <p:cNvPr id="5" name="Segnaposto intestazione 4"/>
          <p:cNvSpPr>
            <a:spLocks noGrp="1"/>
          </p:cNvSpPr>
          <p:nvPr>
            <p:ph type="hdr" sz="quarter" idx="11"/>
          </p:nvPr>
        </p:nvSpPr>
        <p:spPr/>
        <p:txBody>
          <a:bodyPr/>
          <a:lstStyle/>
          <a:p>
            <a:r>
              <a:rPr lang="it-IT" smtClean="0"/>
              <a:t>Comune dell'Aquila</a:t>
            </a:r>
            <a:endParaRPr lang="it-IT"/>
          </a:p>
        </p:txBody>
      </p:sp>
    </p:spTree>
    <p:extLst>
      <p:ext uri="{BB962C8B-B14F-4D97-AF65-F5344CB8AC3E}">
        <p14:creationId xmlns="" xmlns:p14="http://schemas.microsoft.com/office/powerpoint/2010/main" val="41910616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9D858A9-BB82-4DD3-BD85-A51D567DE372}" type="slidenum">
              <a:rPr lang="it-IT" smtClean="0"/>
              <a:pPr/>
              <a:t>33</a:t>
            </a:fld>
            <a:endParaRPr lang="it-IT"/>
          </a:p>
        </p:txBody>
      </p:sp>
      <p:sp>
        <p:nvSpPr>
          <p:cNvPr id="5" name="Segnaposto intestazione 4"/>
          <p:cNvSpPr>
            <a:spLocks noGrp="1"/>
          </p:cNvSpPr>
          <p:nvPr>
            <p:ph type="hdr" sz="quarter" idx="11"/>
          </p:nvPr>
        </p:nvSpPr>
        <p:spPr/>
        <p:txBody>
          <a:bodyPr/>
          <a:lstStyle/>
          <a:p>
            <a:r>
              <a:rPr lang="it-IT" smtClean="0"/>
              <a:t>Comune dell'Aquila</a:t>
            </a:r>
            <a:endParaRPr lang="it-IT"/>
          </a:p>
        </p:txBody>
      </p:sp>
    </p:spTree>
    <p:extLst>
      <p:ext uri="{BB962C8B-B14F-4D97-AF65-F5344CB8AC3E}">
        <p14:creationId xmlns="" xmlns:p14="http://schemas.microsoft.com/office/powerpoint/2010/main" val="214735884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9D858A9-BB82-4DD3-BD85-A51D567DE372}" type="slidenum">
              <a:rPr lang="it-IT" smtClean="0"/>
              <a:pPr/>
              <a:t>34</a:t>
            </a:fld>
            <a:endParaRPr lang="it-IT"/>
          </a:p>
        </p:txBody>
      </p:sp>
      <p:sp>
        <p:nvSpPr>
          <p:cNvPr id="5" name="Segnaposto intestazione 4"/>
          <p:cNvSpPr>
            <a:spLocks noGrp="1"/>
          </p:cNvSpPr>
          <p:nvPr>
            <p:ph type="hdr" sz="quarter" idx="11"/>
          </p:nvPr>
        </p:nvSpPr>
        <p:spPr/>
        <p:txBody>
          <a:bodyPr/>
          <a:lstStyle/>
          <a:p>
            <a:r>
              <a:rPr lang="it-IT" smtClean="0"/>
              <a:t>Comune dell'Aquila</a:t>
            </a:r>
            <a:endParaRPr lang="it-IT"/>
          </a:p>
        </p:txBody>
      </p:sp>
    </p:spTree>
    <p:extLst>
      <p:ext uri="{BB962C8B-B14F-4D97-AF65-F5344CB8AC3E}">
        <p14:creationId xmlns="" xmlns:p14="http://schemas.microsoft.com/office/powerpoint/2010/main" val="214735884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9D858A9-BB82-4DD3-BD85-A51D567DE372}" type="slidenum">
              <a:rPr lang="it-IT" smtClean="0"/>
              <a:pPr/>
              <a:t>35</a:t>
            </a:fld>
            <a:endParaRPr lang="it-IT"/>
          </a:p>
        </p:txBody>
      </p:sp>
      <p:sp>
        <p:nvSpPr>
          <p:cNvPr id="5" name="Segnaposto intestazione 4"/>
          <p:cNvSpPr>
            <a:spLocks noGrp="1"/>
          </p:cNvSpPr>
          <p:nvPr>
            <p:ph type="hdr" sz="quarter" idx="11"/>
          </p:nvPr>
        </p:nvSpPr>
        <p:spPr/>
        <p:txBody>
          <a:bodyPr/>
          <a:lstStyle/>
          <a:p>
            <a:r>
              <a:rPr lang="it-IT" smtClean="0"/>
              <a:t>Comune dell'Aquila</a:t>
            </a:r>
            <a:endParaRPr lang="it-IT"/>
          </a:p>
        </p:txBody>
      </p:sp>
    </p:spTree>
    <p:extLst>
      <p:ext uri="{BB962C8B-B14F-4D97-AF65-F5344CB8AC3E}">
        <p14:creationId xmlns="" xmlns:p14="http://schemas.microsoft.com/office/powerpoint/2010/main" val="214735884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9D858A9-BB82-4DD3-BD85-A51D567DE372}" type="slidenum">
              <a:rPr lang="it-IT" smtClean="0"/>
              <a:pPr/>
              <a:t>36</a:t>
            </a:fld>
            <a:endParaRPr lang="it-IT"/>
          </a:p>
        </p:txBody>
      </p:sp>
      <p:sp>
        <p:nvSpPr>
          <p:cNvPr id="5" name="Segnaposto intestazione 4"/>
          <p:cNvSpPr>
            <a:spLocks noGrp="1"/>
          </p:cNvSpPr>
          <p:nvPr>
            <p:ph type="hdr" sz="quarter" idx="11"/>
          </p:nvPr>
        </p:nvSpPr>
        <p:spPr/>
        <p:txBody>
          <a:bodyPr/>
          <a:lstStyle/>
          <a:p>
            <a:r>
              <a:rPr lang="it-IT" smtClean="0"/>
              <a:t>Comune dell'Aquila</a:t>
            </a:r>
            <a:endParaRPr lang="it-IT"/>
          </a:p>
        </p:txBody>
      </p:sp>
    </p:spTree>
    <p:extLst>
      <p:ext uri="{BB962C8B-B14F-4D97-AF65-F5344CB8AC3E}">
        <p14:creationId xmlns="" xmlns:p14="http://schemas.microsoft.com/office/powerpoint/2010/main" val="214735884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9D858A9-BB82-4DD3-BD85-A51D567DE372}" type="slidenum">
              <a:rPr lang="it-IT" smtClean="0"/>
              <a:pPr/>
              <a:t>37</a:t>
            </a:fld>
            <a:endParaRPr lang="it-IT"/>
          </a:p>
        </p:txBody>
      </p:sp>
      <p:sp>
        <p:nvSpPr>
          <p:cNvPr id="5" name="Segnaposto intestazione 4"/>
          <p:cNvSpPr>
            <a:spLocks noGrp="1"/>
          </p:cNvSpPr>
          <p:nvPr>
            <p:ph type="hdr" sz="quarter" idx="11"/>
          </p:nvPr>
        </p:nvSpPr>
        <p:spPr/>
        <p:txBody>
          <a:bodyPr/>
          <a:lstStyle/>
          <a:p>
            <a:r>
              <a:rPr lang="it-IT" smtClean="0"/>
              <a:t>Comune dell'Aquila</a:t>
            </a:r>
            <a:endParaRPr lang="it-IT"/>
          </a:p>
        </p:txBody>
      </p:sp>
    </p:spTree>
    <p:extLst>
      <p:ext uri="{BB962C8B-B14F-4D97-AF65-F5344CB8AC3E}">
        <p14:creationId xmlns="" xmlns:p14="http://schemas.microsoft.com/office/powerpoint/2010/main" val="214735884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9D858A9-BB82-4DD3-BD85-A51D567DE372}" type="slidenum">
              <a:rPr lang="it-IT" smtClean="0"/>
              <a:pPr/>
              <a:t>38</a:t>
            </a:fld>
            <a:endParaRPr lang="it-IT"/>
          </a:p>
        </p:txBody>
      </p:sp>
      <p:sp>
        <p:nvSpPr>
          <p:cNvPr id="5" name="Segnaposto intestazione 4"/>
          <p:cNvSpPr>
            <a:spLocks noGrp="1"/>
          </p:cNvSpPr>
          <p:nvPr>
            <p:ph type="hdr" sz="quarter" idx="11"/>
          </p:nvPr>
        </p:nvSpPr>
        <p:spPr/>
        <p:txBody>
          <a:bodyPr/>
          <a:lstStyle/>
          <a:p>
            <a:r>
              <a:rPr lang="it-IT" smtClean="0"/>
              <a:t>Comune dell'Aquila</a:t>
            </a:r>
            <a:endParaRPr lang="it-IT"/>
          </a:p>
        </p:txBody>
      </p:sp>
    </p:spTree>
    <p:extLst>
      <p:ext uri="{BB962C8B-B14F-4D97-AF65-F5344CB8AC3E}">
        <p14:creationId xmlns="" xmlns:p14="http://schemas.microsoft.com/office/powerpoint/2010/main" val="214735884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9D858A9-BB82-4DD3-BD85-A51D567DE372}" type="slidenum">
              <a:rPr lang="it-IT" smtClean="0"/>
              <a:pPr/>
              <a:t>39</a:t>
            </a:fld>
            <a:endParaRPr lang="it-IT"/>
          </a:p>
        </p:txBody>
      </p:sp>
      <p:sp>
        <p:nvSpPr>
          <p:cNvPr id="5" name="Segnaposto intestazione 4"/>
          <p:cNvSpPr>
            <a:spLocks noGrp="1"/>
          </p:cNvSpPr>
          <p:nvPr>
            <p:ph type="hdr" sz="quarter" idx="11"/>
          </p:nvPr>
        </p:nvSpPr>
        <p:spPr/>
        <p:txBody>
          <a:bodyPr/>
          <a:lstStyle/>
          <a:p>
            <a:r>
              <a:rPr lang="it-IT" smtClean="0"/>
              <a:t>Comune dell'Aquila</a:t>
            </a:r>
            <a:endParaRPr lang="it-IT"/>
          </a:p>
        </p:txBody>
      </p:sp>
    </p:spTree>
    <p:extLst>
      <p:ext uri="{BB962C8B-B14F-4D97-AF65-F5344CB8AC3E}">
        <p14:creationId xmlns="" xmlns:p14="http://schemas.microsoft.com/office/powerpoint/2010/main" val="214735884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9D858A9-BB82-4DD3-BD85-A51D567DE372}" type="slidenum">
              <a:rPr lang="it-IT" smtClean="0"/>
              <a:pPr/>
              <a:t>40</a:t>
            </a:fld>
            <a:endParaRPr lang="it-IT"/>
          </a:p>
        </p:txBody>
      </p:sp>
      <p:sp>
        <p:nvSpPr>
          <p:cNvPr id="5" name="Segnaposto intestazione 4"/>
          <p:cNvSpPr>
            <a:spLocks noGrp="1"/>
          </p:cNvSpPr>
          <p:nvPr>
            <p:ph type="hdr" sz="quarter" idx="11"/>
          </p:nvPr>
        </p:nvSpPr>
        <p:spPr/>
        <p:txBody>
          <a:bodyPr/>
          <a:lstStyle/>
          <a:p>
            <a:r>
              <a:rPr lang="it-IT" smtClean="0"/>
              <a:t>Comune dell'Aquila</a:t>
            </a:r>
            <a:endParaRPr lang="it-IT"/>
          </a:p>
        </p:txBody>
      </p:sp>
    </p:spTree>
    <p:extLst>
      <p:ext uri="{BB962C8B-B14F-4D97-AF65-F5344CB8AC3E}">
        <p14:creationId xmlns="" xmlns:p14="http://schemas.microsoft.com/office/powerpoint/2010/main" val="25953429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9D858A9-BB82-4DD3-BD85-A51D567DE372}" type="slidenum">
              <a:rPr lang="it-IT" smtClean="0"/>
              <a:pPr/>
              <a:t>4</a:t>
            </a:fld>
            <a:endParaRPr lang="it-IT"/>
          </a:p>
        </p:txBody>
      </p:sp>
      <p:sp>
        <p:nvSpPr>
          <p:cNvPr id="5" name="Segnaposto intestazione 4"/>
          <p:cNvSpPr>
            <a:spLocks noGrp="1"/>
          </p:cNvSpPr>
          <p:nvPr>
            <p:ph type="hdr" sz="quarter" idx="11"/>
          </p:nvPr>
        </p:nvSpPr>
        <p:spPr/>
        <p:txBody>
          <a:bodyPr/>
          <a:lstStyle/>
          <a:p>
            <a:r>
              <a:rPr lang="it-IT" smtClean="0"/>
              <a:t>Comune dell'Aquila</a:t>
            </a:r>
            <a:endParaRPr lang="it-IT"/>
          </a:p>
        </p:txBody>
      </p:sp>
    </p:spTree>
    <p:extLst>
      <p:ext uri="{BB962C8B-B14F-4D97-AF65-F5344CB8AC3E}">
        <p14:creationId xmlns="" xmlns:p14="http://schemas.microsoft.com/office/powerpoint/2010/main" val="214735884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9D858A9-BB82-4DD3-BD85-A51D567DE372}" type="slidenum">
              <a:rPr lang="it-IT" smtClean="0"/>
              <a:pPr/>
              <a:t>41</a:t>
            </a:fld>
            <a:endParaRPr lang="it-IT"/>
          </a:p>
        </p:txBody>
      </p:sp>
      <p:sp>
        <p:nvSpPr>
          <p:cNvPr id="5" name="Segnaposto intestazione 4"/>
          <p:cNvSpPr>
            <a:spLocks noGrp="1"/>
          </p:cNvSpPr>
          <p:nvPr>
            <p:ph type="hdr" sz="quarter" idx="11"/>
          </p:nvPr>
        </p:nvSpPr>
        <p:spPr/>
        <p:txBody>
          <a:bodyPr/>
          <a:lstStyle/>
          <a:p>
            <a:r>
              <a:rPr lang="it-IT" smtClean="0"/>
              <a:t>Comune dell'Aquila</a:t>
            </a:r>
            <a:endParaRPr lang="it-IT"/>
          </a:p>
        </p:txBody>
      </p:sp>
    </p:spTree>
    <p:extLst>
      <p:ext uri="{BB962C8B-B14F-4D97-AF65-F5344CB8AC3E}">
        <p14:creationId xmlns="" xmlns:p14="http://schemas.microsoft.com/office/powerpoint/2010/main" val="39009113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9D858A9-BB82-4DD3-BD85-A51D567DE372}" type="slidenum">
              <a:rPr lang="it-IT" smtClean="0"/>
              <a:pPr/>
              <a:t>5</a:t>
            </a:fld>
            <a:endParaRPr lang="it-IT"/>
          </a:p>
        </p:txBody>
      </p:sp>
      <p:sp>
        <p:nvSpPr>
          <p:cNvPr id="5" name="Segnaposto intestazione 4"/>
          <p:cNvSpPr>
            <a:spLocks noGrp="1"/>
          </p:cNvSpPr>
          <p:nvPr>
            <p:ph type="hdr" sz="quarter" idx="11"/>
          </p:nvPr>
        </p:nvSpPr>
        <p:spPr/>
        <p:txBody>
          <a:bodyPr/>
          <a:lstStyle/>
          <a:p>
            <a:r>
              <a:rPr lang="it-IT" smtClean="0"/>
              <a:t>Comune dell'Aquila</a:t>
            </a:r>
            <a:endParaRPr lang="it-IT"/>
          </a:p>
        </p:txBody>
      </p:sp>
    </p:spTree>
    <p:extLst>
      <p:ext uri="{BB962C8B-B14F-4D97-AF65-F5344CB8AC3E}">
        <p14:creationId xmlns="" xmlns:p14="http://schemas.microsoft.com/office/powerpoint/2010/main" val="21473588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9D858A9-BB82-4DD3-BD85-A51D567DE372}" type="slidenum">
              <a:rPr lang="it-IT" smtClean="0"/>
              <a:pPr/>
              <a:t>6</a:t>
            </a:fld>
            <a:endParaRPr lang="it-IT"/>
          </a:p>
        </p:txBody>
      </p:sp>
      <p:sp>
        <p:nvSpPr>
          <p:cNvPr id="5" name="Segnaposto intestazione 4"/>
          <p:cNvSpPr>
            <a:spLocks noGrp="1"/>
          </p:cNvSpPr>
          <p:nvPr>
            <p:ph type="hdr" sz="quarter" idx="11"/>
          </p:nvPr>
        </p:nvSpPr>
        <p:spPr/>
        <p:txBody>
          <a:bodyPr/>
          <a:lstStyle/>
          <a:p>
            <a:r>
              <a:rPr lang="it-IT" smtClean="0"/>
              <a:t>Comune dell'Aquila</a:t>
            </a:r>
            <a:endParaRPr lang="it-IT"/>
          </a:p>
        </p:txBody>
      </p:sp>
    </p:spTree>
    <p:extLst>
      <p:ext uri="{BB962C8B-B14F-4D97-AF65-F5344CB8AC3E}">
        <p14:creationId xmlns="" xmlns:p14="http://schemas.microsoft.com/office/powerpoint/2010/main" val="21473588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9D858A9-BB82-4DD3-BD85-A51D567DE372}" type="slidenum">
              <a:rPr lang="it-IT" smtClean="0"/>
              <a:pPr/>
              <a:t>7</a:t>
            </a:fld>
            <a:endParaRPr lang="it-IT"/>
          </a:p>
        </p:txBody>
      </p:sp>
      <p:sp>
        <p:nvSpPr>
          <p:cNvPr id="5" name="Segnaposto intestazione 4"/>
          <p:cNvSpPr>
            <a:spLocks noGrp="1"/>
          </p:cNvSpPr>
          <p:nvPr>
            <p:ph type="hdr" sz="quarter" idx="11"/>
          </p:nvPr>
        </p:nvSpPr>
        <p:spPr/>
        <p:txBody>
          <a:bodyPr/>
          <a:lstStyle/>
          <a:p>
            <a:r>
              <a:rPr lang="it-IT" smtClean="0"/>
              <a:t>Comune dell'Aquila</a:t>
            </a:r>
            <a:endParaRPr lang="it-IT"/>
          </a:p>
        </p:txBody>
      </p:sp>
    </p:spTree>
    <p:extLst>
      <p:ext uri="{BB962C8B-B14F-4D97-AF65-F5344CB8AC3E}">
        <p14:creationId xmlns="" xmlns:p14="http://schemas.microsoft.com/office/powerpoint/2010/main" val="21473588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9D858A9-BB82-4DD3-BD85-A51D567DE372}" type="slidenum">
              <a:rPr lang="it-IT" smtClean="0"/>
              <a:pPr/>
              <a:t>8</a:t>
            </a:fld>
            <a:endParaRPr lang="it-IT"/>
          </a:p>
        </p:txBody>
      </p:sp>
      <p:sp>
        <p:nvSpPr>
          <p:cNvPr id="5" name="Segnaposto intestazione 4"/>
          <p:cNvSpPr>
            <a:spLocks noGrp="1"/>
          </p:cNvSpPr>
          <p:nvPr>
            <p:ph type="hdr" sz="quarter" idx="11"/>
          </p:nvPr>
        </p:nvSpPr>
        <p:spPr/>
        <p:txBody>
          <a:bodyPr/>
          <a:lstStyle/>
          <a:p>
            <a:r>
              <a:rPr lang="it-IT" smtClean="0"/>
              <a:t>Comune dell'Aquila</a:t>
            </a:r>
            <a:endParaRPr lang="it-IT"/>
          </a:p>
        </p:txBody>
      </p:sp>
    </p:spTree>
    <p:extLst>
      <p:ext uri="{BB962C8B-B14F-4D97-AF65-F5344CB8AC3E}">
        <p14:creationId xmlns="" xmlns:p14="http://schemas.microsoft.com/office/powerpoint/2010/main" val="21473588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9D858A9-BB82-4DD3-BD85-A51D567DE372}" type="slidenum">
              <a:rPr lang="it-IT" smtClean="0"/>
              <a:pPr/>
              <a:t>9</a:t>
            </a:fld>
            <a:endParaRPr lang="it-IT"/>
          </a:p>
        </p:txBody>
      </p:sp>
      <p:sp>
        <p:nvSpPr>
          <p:cNvPr id="5" name="Segnaposto intestazione 4"/>
          <p:cNvSpPr>
            <a:spLocks noGrp="1"/>
          </p:cNvSpPr>
          <p:nvPr>
            <p:ph type="hdr" sz="quarter" idx="11"/>
          </p:nvPr>
        </p:nvSpPr>
        <p:spPr/>
        <p:txBody>
          <a:bodyPr/>
          <a:lstStyle/>
          <a:p>
            <a:r>
              <a:rPr lang="it-IT" smtClean="0"/>
              <a:t>Comune dell'Aquila</a:t>
            </a:r>
            <a:endParaRPr lang="it-IT"/>
          </a:p>
        </p:txBody>
      </p:sp>
    </p:spTree>
    <p:extLst>
      <p:ext uri="{BB962C8B-B14F-4D97-AF65-F5344CB8AC3E}">
        <p14:creationId xmlns="" xmlns:p14="http://schemas.microsoft.com/office/powerpoint/2010/main" val="214735884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it-IT" smtClean="0"/>
              <a:t>Fare clic per modificare lo stile del titolo</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en-US" dirty="0"/>
          </a:p>
        </p:txBody>
      </p:sp>
      <p:sp>
        <p:nvSpPr>
          <p:cNvPr id="4" name="Date Placeholder 3"/>
          <p:cNvSpPr>
            <a:spLocks noGrp="1"/>
          </p:cNvSpPr>
          <p:nvPr>
            <p:ph type="dt" sz="half" idx="10"/>
          </p:nvPr>
        </p:nvSpPr>
        <p:spPr>
          <a:xfrm>
            <a:off x="7983232" y="5037663"/>
            <a:ext cx="897467" cy="279400"/>
          </a:xfrm>
        </p:spPr>
        <p:txBody>
          <a:bodyPr/>
          <a:lstStyle/>
          <a:p>
            <a:fld id="{80BC9584-B87E-4C6E-A8C4-C805713B2D22}" type="datetime1">
              <a:rPr lang="en-US" smtClean="0"/>
              <a:pPr/>
              <a:t>4/5/2014</a:t>
            </a:fld>
            <a:endParaRPr lang="en-US" dirty="0"/>
          </a:p>
        </p:txBody>
      </p:sp>
      <p:sp>
        <p:nvSpPr>
          <p:cNvPr id="5" name="Footer Placeholder 4"/>
          <p:cNvSpPr>
            <a:spLocks noGrp="1"/>
          </p:cNvSpPr>
          <p:nvPr>
            <p:ph type="ftr" sz="quarter" idx="11"/>
          </p:nvPr>
        </p:nvSpPr>
        <p:spPr>
          <a:xfrm>
            <a:off x="2692397" y="5037663"/>
            <a:ext cx="5214635" cy="279400"/>
          </a:xfrm>
        </p:spPr>
        <p:txBody>
          <a:bodyPr/>
          <a:lstStyle/>
          <a:p>
            <a:r>
              <a:rPr lang="it-IT" smtClean="0"/>
              <a:t>Convegno“5 anni dopo” – 5 Aprile 2014</a:t>
            </a:r>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D57F1E4F-1CFF-5643-939E-02111984F565}" type="slidenum">
              <a:rPr lang="en-US" smtClean="0"/>
              <a:pPr/>
              <a:t>‹#›</a:t>
            </a:fld>
            <a:endParaRPr lang="en-US"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 xmlns:p14="http://schemas.microsoft.com/office/powerpoint/2010/main" val="18808093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magine panoramica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it-IT" smtClean="0"/>
              <a:t>Fare clic per modificare lo stile del titolo</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smtClean="0"/>
              <a:t>Fare clic sull'icona per inserire un'immagine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Date Placeholder 4"/>
          <p:cNvSpPr>
            <a:spLocks noGrp="1"/>
          </p:cNvSpPr>
          <p:nvPr>
            <p:ph type="dt" sz="half" idx="10"/>
          </p:nvPr>
        </p:nvSpPr>
        <p:spPr/>
        <p:txBody>
          <a:bodyPr/>
          <a:lstStyle/>
          <a:p>
            <a:fld id="{69067560-B710-419A-9FC1-AED121C8A8E8}" type="datetime1">
              <a:rPr lang="en-US" smtClean="0"/>
              <a:pPr/>
              <a:t>4/5/2014</a:t>
            </a:fld>
            <a:endParaRPr lang="en-US" dirty="0"/>
          </a:p>
        </p:txBody>
      </p:sp>
      <p:sp>
        <p:nvSpPr>
          <p:cNvPr id="6" name="Footer Placeholder 5"/>
          <p:cNvSpPr>
            <a:spLocks noGrp="1"/>
          </p:cNvSpPr>
          <p:nvPr>
            <p:ph type="ftr" sz="quarter" idx="11"/>
          </p:nvPr>
        </p:nvSpPr>
        <p:spPr/>
        <p:txBody>
          <a:bodyPr/>
          <a:lstStyle/>
          <a:p>
            <a:r>
              <a:rPr lang="it-IT" smtClean="0"/>
              <a:t>Convegno“5 anni dopo” – 5 Aprile 2014</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a:t>
            </a:fld>
            <a:endParaRPr lang="en-US" dirty="0"/>
          </a:p>
        </p:txBody>
      </p:sp>
    </p:spTree>
    <p:extLst>
      <p:ext uri="{BB962C8B-B14F-4D97-AF65-F5344CB8AC3E}">
        <p14:creationId xmlns="" xmlns:p14="http://schemas.microsoft.com/office/powerpoint/2010/main" val="12469361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olo e sottotitolo">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Date Placeholder 3"/>
          <p:cNvSpPr>
            <a:spLocks noGrp="1"/>
          </p:cNvSpPr>
          <p:nvPr>
            <p:ph type="dt" sz="half" idx="10"/>
          </p:nvPr>
        </p:nvSpPr>
        <p:spPr/>
        <p:txBody>
          <a:bodyPr/>
          <a:lstStyle/>
          <a:p>
            <a:fld id="{5DCD70B2-CD92-4EC5-9815-A8B9D4F23C62}" type="datetime1">
              <a:rPr lang="en-US" smtClean="0"/>
              <a:pPr/>
              <a:t>4/5/2014</a:t>
            </a:fld>
            <a:endParaRPr lang="en-US" dirty="0"/>
          </a:p>
        </p:txBody>
      </p:sp>
      <p:sp>
        <p:nvSpPr>
          <p:cNvPr id="5" name="Footer Placeholder 4"/>
          <p:cNvSpPr>
            <a:spLocks noGrp="1"/>
          </p:cNvSpPr>
          <p:nvPr>
            <p:ph type="ftr" sz="quarter" idx="11"/>
          </p:nvPr>
        </p:nvSpPr>
        <p:spPr/>
        <p:txBody>
          <a:bodyPr/>
          <a:lstStyle/>
          <a:p>
            <a:r>
              <a:rPr lang="it-IT" smtClean="0"/>
              <a:t>Convegno“5 anni dopo” – 5 Aprile 2014</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a:t>
            </a:fld>
            <a:endParaRPr lang="en-US" dirty="0"/>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 xmlns:p14="http://schemas.microsoft.com/office/powerpoint/2010/main" val="1996381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zio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it-IT" smtClean="0"/>
              <a:t>Fare clic per modificare lo stile del titolo</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it-IT" smtClean="0"/>
              <a:t>Fare clic per modificare stili del testo dello schema</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Date Placeholder 3"/>
          <p:cNvSpPr>
            <a:spLocks noGrp="1"/>
          </p:cNvSpPr>
          <p:nvPr>
            <p:ph type="dt" sz="half" idx="10"/>
          </p:nvPr>
        </p:nvSpPr>
        <p:spPr/>
        <p:txBody>
          <a:bodyPr/>
          <a:lstStyle/>
          <a:p>
            <a:fld id="{7D9AB2CF-8C7E-4017-8AAC-62CF9F4EED29}" type="datetime1">
              <a:rPr lang="en-US" smtClean="0"/>
              <a:pPr/>
              <a:t>4/5/2014</a:t>
            </a:fld>
            <a:endParaRPr lang="en-US" dirty="0"/>
          </a:p>
        </p:txBody>
      </p:sp>
      <p:sp>
        <p:nvSpPr>
          <p:cNvPr id="5" name="Footer Placeholder 4"/>
          <p:cNvSpPr>
            <a:spLocks noGrp="1"/>
          </p:cNvSpPr>
          <p:nvPr>
            <p:ph type="ftr" sz="quarter" idx="11"/>
          </p:nvPr>
        </p:nvSpPr>
        <p:spPr/>
        <p:txBody>
          <a:bodyPr/>
          <a:lstStyle/>
          <a:p>
            <a:r>
              <a:rPr lang="it-IT" smtClean="0"/>
              <a:t>Convegno“5 anni dopo” – 5 Aprile 2014</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a:t>
            </a:fld>
            <a:endParaRPr lang="en-US" dirty="0"/>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 xmlns:p14="http://schemas.microsoft.com/office/powerpoint/2010/main" val="6306506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cheda nome">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Date Placeholder 3"/>
          <p:cNvSpPr>
            <a:spLocks noGrp="1"/>
          </p:cNvSpPr>
          <p:nvPr>
            <p:ph type="dt" sz="half" idx="10"/>
          </p:nvPr>
        </p:nvSpPr>
        <p:spPr/>
        <p:txBody>
          <a:bodyPr/>
          <a:lstStyle/>
          <a:p>
            <a:fld id="{0B4CA23D-D30D-43C0-91DB-07DB85449ACA}" type="datetime1">
              <a:rPr lang="en-US" smtClean="0"/>
              <a:pPr/>
              <a:t>4/5/2014</a:t>
            </a:fld>
            <a:endParaRPr lang="en-US" dirty="0"/>
          </a:p>
        </p:txBody>
      </p:sp>
      <p:sp>
        <p:nvSpPr>
          <p:cNvPr id="5" name="Footer Placeholder 4"/>
          <p:cNvSpPr>
            <a:spLocks noGrp="1"/>
          </p:cNvSpPr>
          <p:nvPr>
            <p:ph type="ftr" sz="quarter" idx="11"/>
          </p:nvPr>
        </p:nvSpPr>
        <p:spPr/>
        <p:txBody>
          <a:bodyPr/>
          <a:lstStyle/>
          <a:p>
            <a:r>
              <a:rPr lang="it-IT" smtClean="0"/>
              <a:t>Convegno“5 anni dopo” – 5 Aprile 2014</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a:t>
            </a:fld>
            <a:endParaRPr lang="en-US" dirty="0"/>
          </a:p>
        </p:txBody>
      </p:sp>
    </p:spTree>
    <p:extLst>
      <p:ext uri="{BB962C8B-B14F-4D97-AF65-F5344CB8AC3E}">
        <p14:creationId xmlns="" xmlns:p14="http://schemas.microsoft.com/office/powerpoint/2010/main" val="28433215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cheda nome citazione">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it-IT" smtClean="0"/>
              <a:t>Fare clic per modificare lo stile del titolo</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Date Placeholder 3"/>
          <p:cNvSpPr>
            <a:spLocks noGrp="1"/>
          </p:cNvSpPr>
          <p:nvPr>
            <p:ph type="dt" sz="half" idx="10"/>
          </p:nvPr>
        </p:nvSpPr>
        <p:spPr/>
        <p:txBody>
          <a:bodyPr/>
          <a:lstStyle/>
          <a:p>
            <a:fld id="{FF2F0300-A281-4EE1-8DC2-9124CF39A2DA}" type="datetime1">
              <a:rPr lang="en-US" smtClean="0"/>
              <a:pPr/>
              <a:t>4/5/2014</a:t>
            </a:fld>
            <a:endParaRPr lang="en-US" dirty="0"/>
          </a:p>
        </p:txBody>
      </p:sp>
      <p:sp>
        <p:nvSpPr>
          <p:cNvPr id="5" name="Footer Placeholder 4"/>
          <p:cNvSpPr>
            <a:spLocks noGrp="1"/>
          </p:cNvSpPr>
          <p:nvPr>
            <p:ph type="ftr" sz="quarter" idx="11"/>
          </p:nvPr>
        </p:nvSpPr>
        <p:spPr/>
        <p:txBody>
          <a:bodyPr/>
          <a:lstStyle/>
          <a:p>
            <a:r>
              <a:rPr lang="it-IT" smtClean="0"/>
              <a:t>Convegno“5 anni dopo” – 5 Aprile 2014</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a:t>
            </a:fld>
            <a:endParaRPr lang="en-US" dirty="0"/>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 xmlns:p14="http://schemas.microsoft.com/office/powerpoint/2010/main" val="13937680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Vero o falso">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it-IT" smtClean="0"/>
              <a:t>Fare clic per modificare lo stile del titolo</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Date Placeholder 3"/>
          <p:cNvSpPr>
            <a:spLocks noGrp="1"/>
          </p:cNvSpPr>
          <p:nvPr>
            <p:ph type="dt" sz="half" idx="10"/>
          </p:nvPr>
        </p:nvSpPr>
        <p:spPr/>
        <p:txBody>
          <a:bodyPr/>
          <a:lstStyle/>
          <a:p>
            <a:fld id="{C908BA49-777F-45DD-A124-CF2F5456CB1B}" type="datetime1">
              <a:rPr lang="en-US" smtClean="0"/>
              <a:pPr/>
              <a:t>4/5/2014</a:t>
            </a:fld>
            <a:endParaRPr lang="en-US" dirty="0"/>
          </a:p>
        </p:txBody>
      </p:sp>
      <p:sp>
        <p:nvSpPr>
          <p:cNvPr id="5" name="Footer Placeholder 4"/>
          <p:cNvSpPr>
            <a:spLocks noGrp="1"/>
          </p:cNvSpPr>
          <p:nvPr>
            <p:ph type="ftr" sz="quarter" idx="11"/>
          </p:nvPr>
        </p:nvSpPr>
        <p:spPr/>
        <p:txBody>
          <a:bodyPr/>
          <a:lstStyle/>
          <a:p>
            <a:r>
              <a:rPr lang="it-IT" smtClean="0"/>
              <a:t>Convegno“5 anni dopo” – 5 Aprile 2014</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a:t>
            </a:fld>
            <a:endParaRPr lang="en-US" dirty="0"/>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 xmlns:p14="http://schemas.microsoft.com/office/powerpoint/2010/main" val="8124200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p:txBody>
          <a:bodyPr vert="eaVert" ancho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BE68D93D-ACCF-4E2A-976D-568671EAAF05}" type="datetime1">
              <a:rPr lang="en-US" smtClean="0"/>
              <a:pPr/>
              <a:t>4/5/2014</a:t>
            </a:fld>
            <a:endParaRPr lang="en-US" dirty="0"/>
          </a:p>
        </p:txBody>
      </p:sp>
      <p:sp>
        <p:nvSpPr>
          <p:cNvPr id="5" name="Footer Placeholder 4"/>
          <p:cNvSpPr>
            <a:spLocks noGrp="1"/>
          </p:cNvSpPr>
          <p:nvPr>
            <p:ph type="ftr" sz="quarter" idx="11"/>
          </p:nvPr>
        </p:nvSpPr>
        <p:spPr/>
        <p:txBody>
          <a:bodyPr/>
          <a:lstStyle/>
          <a:p>
            <a:r>
              <a:rPr lang="it-IT" smtClean="0"/>
              <a:t>Convegno“5 anni dopo” – 5 Aprile 2014</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 xmlns:p14="http://schemas.microsoft.com/office/powerpoint/2010/main" val="64500521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C2C977ED-E698-4AB4-BA04-6471A0E7D761}" type="datetime1">
              <a:rPr lang="en-US" smtClean="0"/>
              <a:pPr/>
              <a:t>4/5/2014</a:t>
            </a:fld>
            <a:endParaRPr lang="en-US" dirty="0"/>
          </a:p>
        </p:txBody>
      </p:sp>
      <p:sp>
        <p:nvSpPr>
          <p:cNvPr id="5" name="Footer Placeholder 4"/>
          <p:cNvSpPr>
            <a:spLocks noGrp="1"/>
          </p:cNvSpPr>
          <p:nvPr>
            <p:ph type="ftr" sz="quarter" idx="11"/>
          </p:nvPr>
        </p:nvSpPr>
        <p:spPr/>
        <p:txBody>
          <a:bodyPr/>
          <a:lstStyle/>
          <a:p>
            <a:r>
              <a:rPr lang="it-IT" smtClean="0"/>
              <a:t>Convegno“5 anni dopo” – 5 Aprile 2014</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a:t>
            </a:fld>
            <a:endParaRPr lang="en-US" dirty="0"/>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 xmlns:p14="http://schemas.microsoft.com/office/powerpoint/2010/main" val="27076761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Content Placeholder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4FB994B6-11C5-4CE6-BFBC-7E63477F27DC}" type="datetime1">
              <a:rPr lang="en-US" smtClean="0"/>
              <a:pPr/>
              <a:t>4/5/2014</a:t>
            </a:fld>
            <a:endParaRPr lang="en-US" dirty="0"/>
          </a:p>
        </p:txBody>
      </p:sp>
      <p:sp>
        <p:nvSpPr>
          <p:cNvPr id="5" name="Footer Placeholder 4"/>
          <p:cNvSpPr>
            <a:spLocks noGrp="1"/>
          </p:cNvSpPr>
          <p:nvPr>
            <p:ph type="ftr" sz="quarter" idx="11"/>
          </p:nvPr>
        </p:nvSpPr>
        <p:spPr/>
        <p:txBody>
          <a:bodyPr/>
          <a:lstStyle/>
          <a:p>
            <a:r>
              <a:rPr lang="it-IT" smtClean="0"/>
              <a:t>Convegno“5 anni dopo” – 5 Aprile 2014</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a:t>
            </a:fld>
            <a:endParaRPr lang="en-US" dirty="0"/>
          </a:p>
        </p:txBody>
      </p:sp>
    </p:spTree>
    <p:extLst>
      <p:ext uri="{BB962C8B-B14F-4D97-AF65-F5344CB8AC3E}">
        <p14:creationId xmlns="" xmlns:p14="http://schemas.microsoft.com/office/powerpoint/2010/main" val="6353395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Date Placeholder 3"/>
          <p:cNvSpPr>
            <a:spLocks noGrp="1"/>
          </p:cNvSpPr>
          <p:nvPr>
            <p:ph type="dt" sz="half" idx="10"/>
          </p:nvPr>
        </p:nvSpPr>
        <p:spPr/>
        <p:txBody>
          <a:bodyPr/>
          <a:lstStyle/>
          <a:p>
            <a:fld id="{0E007D83-14CD-4CFF-9045-BBA0B4FCD97D}" type="datetime1">
              <a:rPr lang="en-US" smtClean="0"/>
              <a:pPr/>
              <a:t>4/5/2014</a:t>
            </a:fld>
            <a:endParaRPr lang="en-US" dirty="0"/>
          </a:p>
        </p:txBody>
      </p:sp>
      <p:sp>
        <p:nvSpPr>
          <p:cNvPr id="5" name="Footer Placeholder 4"/>
          <p:cNvSpPr>
            <a:spLocks noGrp="1"/>
          </p:cNvSpPr>
          <p:nvPr>
            <p:ph type="ftr" sz="quarter" idx="11"/>
          </p:nvPr>
        </p:nvSpPr>
        <p:spPr/>
        <p:txBody>
          <a:bodyPr/>
          <a:lstStyle/>
          <a:p>
            <a:r>
              <a:rPr lang="it-IT" smtClean="0"/>
              <a:t>Convegno“5 anni dopo” – 5 Aprile 2014</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a:t>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 xmlns:p14="http://schemas.microsoft.com/office/powerpoint/2010/main" val="34987378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Date Placeholder 4"/>
          <p:cNvSpPr>
            <a:spLocks noGrp="1"/>
          </p:cNvSpPr>
          <p:nvPr>
            <p:ph type="dt" sz="half" idx="10"/>
          </p:nvPr>
        </p:nvSpPr>
        <p:spPr/>
        <p:txBody>
          <a:bodyPr/>
          <a:lstStyle/>
          <a:p>
            <a:fld id="{150EE15E-5231-43BF-9DA0-DE38B4A22B3E}" type="datetime1">
              <a:rPr lang="en-US" smtClean="0"/>
              <a:pPr/>
              <a:t>4/5/2014</a:t>
            </a:fld>
            <a:endParaRPr lang="en-US" dirty="0"/>
          </a:p>
        </p:txBody>
      </p:sp>
      <p:sp>
        <p:nvSpPr>
          <p:cNvPr id="6" name="Footer Placeholder 5"/>
          <p:cNvSpPr>
            <a:spLocks noGrp="1"/>
          </p:cNvSpPr>
          <p:nvPr>
            <p:ph type="ftr" sz="quarter" idx="11"/>
          </p:nvPr>
        </p:nvSpPr>
        <p:spPr/>
        <p:txBody>
          <a:bodyPr/>
          <a:lstStyle/>
          <a:p>
            <a:r>
              <a:rPr lang="it-IT" smtClean="0"/>
              <a:t>Convegno“5 anni dopo” – 5 Aprile 2014</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a:t>
            </a:fld>
            <a:endParaRPr lang="en-US" dirty="0"/>
          </a:p>
        </p:txBody>
      </p:sp>
    </p:spTree>
    <p:extLst>
      <p:ext uri="{BB962C8B-B14F-4D97-AF65-F5344CB8AC3E}">
        <p14:creationId xmlns="" xmlns:p14="http://schemas.microsoft.com/office/powerpoint/2010/main" val="24971831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7" name="Date Placeholder 6"/>
          <p:cNvSpPr>
            <a:spLocks noGrp="1"/>
          </p:cNvSpPr>
          <p:nvPr>
            <p:ph type="dt" sz="half" idx="10"/>
          </p:nvPr>
        </p:nvSpPr>
        <p:spPr/>
        <p:txBody>
          <a:bodyPr/>
          <a:lstStyle/>
          <a:p>
            <a:fld id="{B32EF6F7-9D64-46E2-B7B5-16723064ED0E}" type="datetime1">
              <a:rPr lang="en-US" smtClean="0"/>
              <a:pPr/>
              <a:t>4/5/2014</a:t>
            </a:fld>
            <a:endParaRPr lang="en-US" dirty="0"/>
          </a:p>
        </p:txBody>
      </p:sp>
      <p:sp>
        <p:nvSpPr>
          <p:cNvPr id="8" name="Footer Placeholder 7"/>
          <p:cNvSpPr>
            <a:spLocks noGrp="1"/>
          </p:cNvSpPr>
          <p:nvPr>
            <p:ph type="ftr" sz="quarter" idx="11"/>
          </p:nvPr>
        </p:nvSpPr>
        <p:spPr/>
        <p:txBody>
          <a:bodyPr/>
          <a:lstStyle/>
          <a:p>
            <a:r>
              <a:rPr lang="it-IT" smtClean="0"/>
              <a:t>Convegno“5 anni dopo” – 5 Aprile 2014</a:t>
            </a:r>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smtClean="0"/>
              <a:pPr/>
              <a:t>‹#›</a:t>
            </a:fld>
            <a:endParaRPr lang="en-US" dirty="0"/>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 xmlns:p14="http://schemas.microsoft.com/office/powerpoint/2010/main" val="1252685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Date Placeholder 2"/>
          <p:cNvSpPr>
            <a:spLocks noGrp="1"/>
          </p:cNvSpPr>
          <p:nvPr>
            <p:ph type="dt" sz="half" idx="10"/>
          </p:nvPr>
        </p:nvSpPr>
        <p:spPr/>
        <p:txBody>
          <a:bodyPr/>
          <a:lstStyle/>
          <a:p>
            <a:fld id="{186E9C32-FAE0-45C2-86EB-FAA7BB81D979}" type="datetime1">
              <a:rPr lang="en-US" smtClean="0"/>
              <a:pPr/>
              <a:t>4/5/2014</a:t>
            </a:fld>
            <a:endParaRPr lang="en-US" dirty="0"/>
          </a:p>
        </p:txBody>
      </p:sp>
      <p:sp>
        <p:nvSpPr>
          <p:cNvPr id="4" name="Footer Placeholder 3"/>
          <p:cNvSpPr>
            <a:spLocks noGrp="1"/>
          </p:cNvSpPr>
          <p:nvPr>
            <p:ph type="ftr" sz="quarter" idx="11"/>
          </p:nvPr>
        </p:nvSpPr>
        <p:spPr/>
        <p:txBody>
          <a:bodyPr/>
          <a:lstStyle/>
          <a:p>
            <a:r>
              <a:rPr lang="it-IT" smtClean="0"/>
              <a:t>Convegno“5 anni dopo” – 5 Aprile 2014</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 xmlns:p14="http://schemas.microsoft.com/office/powerpoint/2010/main" val="42658120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138454D-D800-4884-876F-C79F4AE3596D}" type="datetime1">
              <a:rPr lang="en-US" smtClean="0"/>
              <a:pPr/>
              <a:t>4/5/2014</a:t>
            </a:fld>
            <a:endParaRPr lang="en-US" dirty="0"/>
          </a:p>
        </p:txBody>
      </p:sp>
      <p:sp>
        <p:nvSpPr>
          <p:cNvPr id="3" name="Footer Placeholder 2"/>
          <p:cNvSpPr>
            <a:spLocks noGrp="1"/>
          </p:cNvSpPr>
          <p:nvPr>
            <p:ph type="ftr" sz="quarter" idx="11"/>
          </p:nvPr>
        </p:nvSpPr>
        <p:spPr/>
        <p:txBody>
          <a:bodyPr/>
          <a:lstStyle/>
          <a:p>
            <a:r>
              <a:rPr lang="it-IT" smtClean="0"/>
              <a:t>Convegno“5 anni dopo” – 5 Aprile 2014</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pPr/>
              <a:t>‹#›</a:t>
            </a:fld>
            <a:endParaRPr lang="en-US" dirty="0"/>
          </a:p>
        </p:txBody>
      </p:sp>
    </p:spTree>
    <p:extLst>
      <p:ext uri="{BB962C8B-B14F-4D97-AF65-F5344CB8AC3E}">
        <p14:creationId xmlns="" xmlns:p14="http://schemas.microsoft.com/office/powerpoint/2010/main" val="11278510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it-IT" smtClean="0"/>
              <a:t>Fare clic per modificare lo stile del titolo</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Date Placeholder 4"/>
          <p:cNvSpPr>
            <a:spLocks noGrp="1"/>
          </p:cNvSpPr>
          <p:nvPr>
            <p:ph type="dt" sz="half" idx="10"/>
          </p:nvPr>
        </p:nvSpPr>
        <p:spPr/>
        <p:txBody>
          <a:bodyPr/>
          <a:lstStyle/>
          <a:p>
            <a:fld id="{3C6FB55F-D55A-4BEA-811A-EB7DB73BC0DF}" type="datetime1">
              <a:rPr lang="en-US" smtClean="0"/>
              <a:pPr/>
              <a:t>4/5/2014</a:t>
            </a:fld>
            <a:endParaRPr lang="en-US" dirty="0"/>
          </a:p>
        </p:txBody>
      </p:sp>
      <p:sp>
        <p:nvSpPr>
          <p:cNvPr id="6" name="Footer Placeholder 5"/>
          <p:cNvSpPr>
            <a:spLocks noGrp="1"/>
          </p:cNvSpPr>
          <p:nvPr>
            <p:ph type="ftr" sz="quarter" idx="11"/>
          </p:nvPr>
        </p:nvSpPr>
        <p:spPr/>
        <p:txBody>
          <a:bodyPr/>
          <a:lstStyle/>
          <a:p>
            <a:r>
              <a:rPr lang="it-IT" smtClean="0"/>
              <a:t>Convegno“5 anni dopo” – 5 Aprile 2014</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a:t>
            </a:fld>
            <a:endParaRPr lang="en-US" dirty="0"/>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 xmlns:p14="http://schemas.microsoft.com/office/powerpoint/2010/main" val="17780585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it-IT" smtClean="0"/>
              <a:t>Fare clic per modificare lo stile del titolo</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smtClean="0"/>
              <a:t>Fare clic sull'icona per inserire un'immagine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Date Placeholder 4"/>
          <p:cNvSpPr>
            <a:spLocks noGrp="1"/>
          </p:cNvSpPr>
          <p:nvPr>
            <p:ph type="dt" sz="half" idx="10"/>
          </p:nvPr>
        </p:nvSpPr>
        <p:spPr/>
        <p:txBody>
          <a:bodyPr/>
          <a:lstStyle/>
          <a:p>
            <a:fld id="{973E9670-D954-4A29-AB93-3D39CDE1602E}" type="datetime1">
              <a:rPr lang="en-US" smtClean="0"/>
              <a:pPr/>
              <a:t>4/5/2014</a:t>
            </a:fld>
            <a:endParaRPr lang="en-US" dirty="0"/>
          </a:p>
        </p:txBody>
      </p:sp>
      <p:sp>
        <p:nvSpPr>
          <p:cNvPr id="6" name="Footer Placeholder 5"/>
          <p:cNvSpPr>
            <a:spLocks noGrp="1"/>
          </p:cNvSpPr>
          <p:nvPr>
            <p:ph type="ftr" sz="quarter" idx="11"/>
          </p:nvPr>
        </p:nvSpPr>
        <p:spPr/>
        <p:txBody>
          <a:bodyPr/>
          <a:lstStyle/>
          <a:p>
            <a:r>
              <a:rPr lang="it-IT" smtClean="0"/>
              <a:t>Convegno“5 anni dopo” – 5 Aprile 2014</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a:t>
            </a:fld>
            <a:endParaRPr lang="en-US" dirty="0"/>
          </a:p>
        </p:txBody>
      </p:sp>
    </p:spTree>
    <p:extLst>
      <p:ext uri="{BB962C8B-B14F-4D97-AF65-F5344CB8AC3E}">
        <p14:creationId xmlns="" xmlns:p14="http://schemas.microsoft.com/office/powerpoint/2010/main" val="8894276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it-IT" smtClean="0"/>
              <a:t>Fare clic per modificare lo stile del titolo</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72F233FC-BFCA-4436-9888-25D98A607A60}" type="datetime1">
              <a:rPr lang="en-US" smtClean="0"/>
              <a:pPr/>
              <a:t>4/5/2014</a:t>
            </a:fld>
            <a:endParaRPr lang="en-US"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r>
              <a:rPr lang="it-IT" smtClean="0"/>
              <a:t>Convegno“5 anni dopo” – 5 Aprile 2014</a:t>
            </a:r>
            <a:endParaRPr lang="en-US" dirty="0"/>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02111984F565}" type="slidenum">
              <a:rPr lang="en-US" smtClean="0"/>
              <a:pPr/>
              <a:t>‹#›</a:t>
            </a:fld>
            <a:endParaRPr lang="en-US" dirty="0"/>
          </a:p>
        </p:txBody>
      </p:sp>
    </p:spTree>
    <p:extLst>
      <p:ext uri="{BB962C8B-B14F-4D97-AF65-F5344CB8AC3E}">
        <p14:creationId xmlns="" xmlns:p14="http://schemas.microsoft.com/office/powerpoint/2010/main" val="613491036"/>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 id="2147483685" r:id="rId14"/>
    <p:sldLayoutId id="2147483686" r:id="rId15"/>
    <p:sldLayoutId id="2147483687" r:id="rId16"/>
    <p:sldLayoutId id="2147483688" r:id="rId17"/>
  </p:sldLayoutIdLst>
  <p:hf hdr="0" dt="0"/>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7.jpeg"/><Relationship Id="rId7"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9.png"/><Relationship Id="rId11" Type="http://schemas.openxmlformats.org/officeDocument/2006/relationships/image" Target="../media/image11.jpeg"/><Relationship Id="rId5" Type="http://schemas.openxmlformats.org/officeDocument/2006/relationships/image" Target="../media/image7.jpeg"/><Relationship Id="rId10" Type="http://schemas.openxmlformats.org/officeDocument/2006/relationships/image" Target="../media/image10.png"/><Relationship Id="rId4" Type="http://schemas.openxmlformats.org/officeDocument/2006/relationships/package" Target="../embeddings/Foglio_di_lavoro_di_Microsoft_Office_Excel2.xlsx"/><Relationship Id="rId9" Type="http://schemas.openxmlformats.org/officeDocument/2006/relationships/image" Target="../media/image8.png"/></Relationships>
</file>

<file path=ppt/slides/_rels/slide1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9.png"/><Relationship Id="rId11" Type="http://schemas.openxmlformats.org/officeDocument/2006/relationships/image" Target="../media/image11.jpeg"/><Relationship Id="rId5" Type="http://schemas.openxmlformats.org/officeDocument/2006/relationships/image" Target="../media/image7.jpeg"/><Relationship Id="rId10" Type="http://schemas.openxmlformats.org/officeDocument/2006/relationships/image" Target="../media/image10.png"/><Relationship Id="rId4" Type="http://schemas.openxmlformats.org/officeDocument/2006/relationships/package" Target="../embeddings/Foglio_di_lavoro_di_Microsoft_Office_Excel3.xlsx"/><Relationship Id="rId9" Type="http://schemas.openxmlformats.org/officeDocument/2006/relationships/image" Target="../media/image8.png"/></Relationships>
</file>

<file path=ppt/slides/_rels/slide1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8.png"/><Relationship Id="rId7" Type="http://schemas.microsoft.com/office/2007/relationships/hdphoto" Target="../media/hdphoto1.wdp"/><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7.jpeg"/><Relationship Id="rId4" Type="http://schemas.openxmlformats.org/officeDocument/2006/relationships/chart" Target="../charts/chart1.xml"/><Relationship Id="rId9" Type="http://schemas.openxmlformats.org/officeDocument/2006/relationships/image" Target="../media/image11.jpeg"/></Relationships>
</file>

<file path=ppt/slides/_rels/slide1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chart" Target="../charts/chart2.xml"/><Relationship Id="rId7"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7.jpeg"/><Relationship Id="rId9" Type="http://schemas.openxmlformats.org/officeDocument/2006/relationships/image" Target="../media/image11.jpeg"/></Relationships>
</file>

<file path=ppt/slides/_rels/slide14.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7.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7.jpeg"/><Relationship Id="rId11" Type="http://schemas.openxmlformats.org/officeDocument/2006/relationships/image" Target="../media/image11.jpeg"/><Relationship Id="rId5" Type="http://schemas.openxmlformats.org/officeDocument/2006/relationships/package" Target="../embeddings/Foglio_di_lavoro_di_Microsoft_Office_Excel4.xlsx"/><Relationship Id="rId10" Type="http://schemas.openxmlformats.org/officeDocument/2006/relationships/image" Target="../media/image10.png"/><Relationship Id="rId4" Type="http://schemas.openxmlformats.org/officeDocument/2006/relationships/image" Target="../media/image8.png"/><Relationship Id="rId9" Type="http://schemas.microsoft.com/office/2007/relationships/hdphoto" Target="../media/hdphoto1.wdp"/></Relationships>
</file>

<file path=ppt/slides/_rels/slide16.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7.jpeg"/></Relationships>
</file>

<file path=ppt/slides/_rels/slide17.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7.jpeg"/></Relationships>
</file>

<file path=ppt/slides/_rels/slide18.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7.jpeg"/></Relationships>
</file>

<file path=ppt/slides/_rels/slide19.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7.jpeg"/></Relationships>
</file>

<file path=ppt/slides/_rels/slide2.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7.jpe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png"/><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notesSlide" Target="../notesSlides/notesSlide20.xml"/><Relationship Id="rId7" Type="http://schemas.openxmlformats.org/officeDocument/2006/relationships/package" Target="../embeddings/Foglio_di_lavoro_di_Microsoft_Office_Excel5.xlsx"/><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11.jpeg"/><Relationship Id="rId11" Type="http://schemas.microsoft.com/office/2007/relationships/hdphoto" Target="../media/hdphoto1.wdp"/><Relationship Id="rId5" Type="http://schemas.openxmlformats.org/officeDocument/2006/relationships/image" Target="../media/image10.png"/><Relationship Id="rId4" Type="http://schemas.openxmlformats.org/officeDocument/2006/relationships/image" Target="../media/image8.png"/><Relationship Id="rId9" Type="http://schemas.openxmlformats.org/officeDocument/2006/relationships/image" Target="../media/image9.png"/></Relationships>
</file>

<file path=ppt/slides/_rels/slide22.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7.jpeg"/></Relationships>
</file>

<file path=ppt/slides/_rels/slide23.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7.jpeg"/></Relationships>
</file>

<file path=ppt/slides/_rels/slide24.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7.jpeg"/></Relationships>
</file>

<file path=ppt/slides/_rels/slide25.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7.jpeg"/></Relationships>
</file>

<file path=ppt/slides/_rels/slide2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8.png"/><Relationship Id="rId7" Type="http://schemas.openxmlformats.org/officeDocument/2006/relationships/image" Target="../media/image19.png"/><Relationship Id="rId12" Type="http://schemas.openxmlformats.org/officeDocument/2006/relationships/image" Target="../media/image11.jpe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microsoft.com/office/2007/relationships/hdphoto" Target="../media/hdphoto1.wdp"/><Relationship Id="rId11"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22.png"/><Relationship Id="rId4" Type="http://schemas.openxmlformats.org/officeDocument/2006/relationships/image" Target="../media/image7.jpeg"/><Relationship Id="rId9" Type="http://schemas.openxmlformats.org/officeDocument/2006/relationships/image" Target="../media/image21.png"/></Relationships>
</file>

<file path=ppt/slides/_rels/slide27.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7.jpeg"/></Relationships>
</file>

<file path=ppt/slides/_rels/slide2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23.png"/><Relationship Id="rId7"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7.jpeg"/><Relationship Id="rId9" Type="http://schemas.openxmlformats.org/officeDocument/2006/relationships/image" Target="../media/image11.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7"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image" Target="../media/image7.jpeg"/><Relationship Id="rId11" Type="http://schemas.openxmlformats.org/officeDocument/2006/relationships/image" Target="../media/image11.jpeg"/><Relationship Id="rId5" Type="http://schemas.openxmlformats.org/officeDocument/2006/relationships/package" Target="../embeddings/Foglio_di_lavoro_di_Microsoft_Office_Excel6.xlsx"/><Relationship Id="rId10" Type="http://schemas.openxmlformats.org/officeDocument/2006/relationships/image" Target="../media/image10.png"/><Relationship Id="rId4" Type="http://schemas.openxmlformats.org/officeDocument/2006/relationships/image" Target="../media/image8.png"/><Relationship Id="rId9" Type="http://schemas.microsoft.com/office/2007/relationships/hdphoto" Target="../media/hdphoto1.wdp"/></Relationships>
</file>

<file path=ppt/slides/_rels/slide3.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7.jpeg"/></Relationships>
</file>

<file path=ppt/slides/_rels/slide3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8.png"/><Relationship Id="rId7" Type="http://schemas.microsoft.com/office/2007/relationships/hdphoto" Target="../media/hdphoto1.wdp"/><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7.jpeg"/><Relationship Id="rId4" Type="http://schemas.openxmlformats.org/officeDocument/2006/relationships/image" Target="../media/image25.jpeg"/><Relationship Id="rId9" Type="http://schemas.openxmlformats.org/officeDocument/2006/relationships/image" Target="../media/image11.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7"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image" Target="../media/image7.jpeg"/><Relationship Id="rId11" Type="http://schemas.openxmlformats.org/officeDocument/2006/relationships/image" Target="../media/image11.jpeg"/><Relationship Id="rId5" Type="http://schemas.openxmlformats.org/officeDocument/2006/relationships/package" Target="../embeddings/Foglio_di_lavoro_di_Microsoft_Office_Excel7.xlsx"/><Relationship Id="rId10" Type="http://schemas.openxmlformats.org/officeDocument/2006/relationships/image" Target="../media/image10.png"/><Relationship Id="rId4" Type="http://schemas.openxmlformats.org/officeDocument/2006/relationships/image" Target="../media/image8.png"/><Relationship Id="rId9" Type="http://schemas.microsoft.com/office/2007/relationships/hdphoto" Target="../media/hdphoto1.wdp"/></Relationships>
</file>

<file path=ppt/slides/_rels/slide32.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7.jpeg"/></Relationships>
</file>

<file path=ppt/slides/_rels/slide3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8.png"/><Relationship Id="rId7" Type="http://schemas.microsoft.com/office/2007/relationships/hdphoto" Target="../media/hdphoto1.wdp"/><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7.jpeg"/><Relationship Id="rId4" Type="http://schemas.openxmlformats.org/officeDocument/2006/relationships/image" Target="../media/image27.emf"/><Relationship Id="rId9" Type="http://schemas.openxmlformats.org/officeDocument/2006/relationships/image" Target="../media/image11.jpeg"/></Relationships>
</file>

<file path=ppt/slides/_rels/slide34.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7.jpeg"/></Relationships>
</file>

<file path=ppt/slides/_rels/slide35.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7.jpeg"/></Relationships>
</file>

<file path=ppt/slides/_rels/slide36.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7.jpeg"/><Relationship Id="rId7" Type="http://schemas.openxmlformats.org/officeDocument/2006/relationships/image" Target="../media/image10.pn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9.png"/></Relationships>
</file>

<file path=ppt/slides/_rels/slide3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8.png"/><Relationship Id="rId7" Type="http://schemas.microsoft.com/office/2007/relationships/hdphoto" Target="../media/hdphoto1.wdp"/><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7.jpeg"/><Relationship Id="rId4" Type="http://schemas.openxmlformats.org/officeDocument/2006/relationships/image" Target="../media/image28.png"/><Relationship Id="rId9" Type="http://schemas.openxmlformats.org/officeDocument/2006/relationships/image" Target="../media/image11.jpeg"/></Relationships>
</file>

<file path=ppt/slides/_rels/slide3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29.png"/><Relationship Id="rId7"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7.jpeg"/><Relationship Id="rId9" Type="http://schemas.openxmlformats.org/officeDocument/2006/relationships/image" Target="../media/image11.jpeg"/></Relationships>
</file>

<file path=ppt/slides/_rels/slide39.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7.jpeg"/><Relationship Id="rId7" Type="http://schemas.openxmlformats.org/officeDocument/2006/relationships/image" Target="../media/image10.pn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7.jpeg"/><Relationship Id="rId9" Type="http://schemas.openxmlformats.org/officeDocument/2006/relationships/image" Target="../media/image11.jpeg"/></Relationships>
</file>

<file path=ppt/slides/_rels/slide4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8.png"/><Relationship Id="rId7" Type="http://schemas.openxmlformats.org/officeDocument/2006/relationships/image" Target="../media/image30.pn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7.jpeg"/><Relationship Id="rId9" Type="http://schemas.openxmlformats.org/officeDocument/2006/relationships/image" Target="../media/image11.jpeg"/></Relationships>
</file>

<file path=ppt/slides/_rels/slide41.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10.png"/><Relationship Id="rId7" Type="http://schemas.microsoft.com/office/2007/relationships/hdphoto" Target="../media/hdphoto1.wdp"/><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7.jpeg"/><Relationship Id="rId4" Type="http://schemas.openxmlformats.org/officeDocument/2006/relationships/image" Target="../media/image11.jpeg"/><Relationship Id="rId9"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7.jpeg"/><Relationship Id="rId11" Type="http://schemas.openxmlformats.org/officeDocument/2006/relationships/image" Target="../media/image11.jpeg"/><Relationship Id="rId5" Type="http://schemas.openxmlformats.org/officeDocument/2006/relationships/package" Target="../embeddings/Foglio_di_lavoro_di_Microsoft_Office_Excel1.xlsx"/><Relationship Id="rId10" Type="http://schemas.openxmlformats.org/officeDocument/2006/relationships/image" Target="../media/image10.png"/><Relationship Id="rId4" Type="http://schemas.openxmlformats.org/officeDocument/2006/relationships/image" Target="../media/image8.png"/><Relationship Id="rId9"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7.jpeg"/><Relationship Id="rId11" Type="http://schemas.openxmlformats.org/officeDocument/2006/relationships/image" Target="../media/image11.jpeg"/><Relationship Id="rId5" Type="http://schemas.openxmlformats.org/officeDocument/2006/relationships/oleObject" Target="../embeddings/Foglio_di_lavoro_di_Microsoft_Office_Excel_97-20031.xls"/><Relationship Id="rId10" Type="http://schemas.openxmlformats.org/officeDocument/2006/relationships/image" Target="../media/image10.png"/><Relationship Id="rId4" Type="http://schemas.openxmlformats.org/officeDocument/2006/relationships/image" Target="../media/image8.png"/><Relationship Id="rId9"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p:cNvPicPr>
            <a:picLocks noChangeAspect="1"/>
          </p:cNvPicPr>
          <p:nvPr/>
        </p:nvPicPr>
        <p:blipFill rotWithShape="1">
          <a:blip r:embed="rId3">
            <a:extLst>
              <a:ext uri="{28A0092B-C50C-407E-A947-70E740481C1C}">
                <a14:useLocalDpi xmlns="" xmlns:a14="http://schemas.microsoft.com/office/drawing/2010/main" val="0"/>
              </a:ext>
            </a:extLst>
          </a:blip>
          <a:srcRect r="26420" b="13246"/>
          <a:stretch/>
        </p:blipFill>
        <p:spPr>
          <a:xfrm>
            <a:off x="2171446" y="1298580"/>
            <a:ext cx="8030286" cy="5325785"/>
          </a:xfrm>
          <a:prstGeom prst="rect">
            <a:avLst/>
          </a:prstGeom>
        </p:spPr>
      </p:pic>
      <p:sp>
        <p:nvSpPr>
          <p:cNvPr id="2" name="Titolo 1"/>
          <p:cNvSpPr>
            <a:spLocks noGrp="1"/>
          </p:cNvSpPr>
          <p:nvPr>
            <p:ph type="ctrTitle"/>
          </p:nvPr>
        </p:nvSpPr>
        <p:spPr>
          <a:xfrm>
            <a:off x="2317898" y="2559627"/>
            <a:ext cx="7541113" cy="602544"/>
          </a:xfrm>
          <a:effectLst>
            <a:glow rad="660400">
              <a:schemeClr val="accent1">
                <a:alpha val="40000"/>
              </a:schemeClr>
            </a:glow>
            <a:softEdge rad="609600"/>
          </a:effectLst>
        </p:spPr>
        <p:txBody>
          <a:bodyPr>
            <a:noAutofit/>
          </a:bodyPr>
          <a:lstStyle/>
          <a:p>
            <a:pPr algn="l"/>
            <a:r>
              <a:rPr lang="it-IT" sz="4400" b="1" i="1" dirty="0" smtClean="0">
                <a:solidFill>
                  <a:schemeClr val="bg1"/>
                </a:solidFill>
              </a:rPr>
              <a:t>LA RICOSTRUZIONE DELL’AQUILA</a:t>
            </a:r>
            <a:endParaRPr lang="it-IT" sz="4400" i="1" dirty="0">
              <a:solidFill>
                <a:schemeClr val="bg1"/>
              </a:solidFill>
            </a:endParaRPr>
          </a:p>
        </p:txBody>
      </p:sp>
      <p:sp>
        <p:nvSpPr>
          <p:cNvPr id="3" name="Sottotitolo 2"/>
          <p:cNvSpPr>
            <a:spLocks noGrp="1"/>
          </p:cNvSpPr>
          <p:nvPr>
            <p:ph type="subTitle" idx="1"/>
          </p:nvPr>
        </p:nvSpPr>
        <p:spPr>
          <a:xfrm>
            <a:off x="5036633" y="4355704"/>
            <a:ext cx="5193674" cy="602854"/>
          </a:xfrm>
          <a:noFill/>
        </p:spPr>
        <p:txBody>
          <a:bodyPr anchor="ctr" anchorCtr="0">
            <a:noAutofit/>
          </a:bodyPr>
          <a:lstStyle/>
          <a:p>
            <a:r>
              <a:rPr lang="it-IT" sz="3200" b="1" i="1" dirty="0"/>
              <a:t>R</a:t>
            </a:r>
            <a:r>
              <a:rPr lang="it-IT" sz="3200" b="1" i="1" dirty="0" smtClean="0"/>
              <a:t>isultati e problemi aperti</a:t>
            </a:r>
            <a:endParaRPr lang="it-IT" sz="3200" dirty="0"/>
          </a:p>
        </p:txBody>
      </p:sp>
      <p:sp>
        <p:nvSpPr>
          <p:cNvPr id="4" name="Segnaposto piè di pagina 3"/>
          <p:cNvSpPr>
            <a:spLocks noGrp="1"/>
          </p:cNvSpPr>
          <p:nvPr>
            <p:ph type="ftr" sz="quarter" idx="11"/>
          </p:nvPr>
        </p:nvSpPr>
        <p:spPr>
          <a:xfrm>
            <a:off x="2143460" y="6069430"/>
            <a:ext cx="7879977" cy="764477"/>
          </a:xfrm>
        </p:spPr>
        <p:txBody>
          <a:bodyPr/>
          <a:lstStyle/>
          <a:p>
            <a:pPr algn="ctr"/>
            <a:r>
              <a:rPr lang="en-US" sz="1600" b="1" i="1" dirty="0" smtClean="0"/>
              <a:t>Convegno“5 anni dopo” – 5 </a:t>
            </a:r>
            <a:r>
              <a:rPr lang="it-IT" sz="1600" b="1" i="1" dirty="0" smtClean="0"/>
              <a:t>Aprile</a:t>
            </a:r>
            <a:r>
              <a:rPr lang="en-US" sz="1600" b="1" i="1" dirty="0" smtClean="0"/>
              <a:t> 2014</a:t>
            </a:r>
          </a:p>
        </p:txBody>
      </p:sp>
      <p:pic>
        <p:nvPicPr>
          <p:cNvPr id="9" name="Immagine 8"/>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10268510" y="0"/>
            <a:ext cx="1923490" cy="1376845"/>
          </a:xfrm>
          <a:prstGeom prst="rect">
            <a:avLst/>
          </a:prstGeom>
        </p:spPr>
      </p:pic>
      <p:sp>
        <p:nvSpPr>
          <p:cNvPr id="14" name="CasellaDiTesto 13"/>
          <p:cNvSpPr txBox="1"/>
          <p:nvPr/>
        </p:nvSpPr>
        <p:spPr>
          <a:xfrm>
            <a:off x="-51555" y="1065629"/>
            <a:ext cx="2530101" cy="215444"/>
          </a:xfrm>
          <a:prstGeom prst="rect">
            <a:avLst/>
          </a:prstGeom>
          <a:noFill/>
        </p:spPr>
        <p:txBody>
          <a:bodyPr wrap="square" rtlCol="0">
            <a:spAutoFit/>
          </a:bodyPr>
          <a:lstStyle/>
          <a:p>
            <a:pPr algn="ctr"/>
            <a:r>
              <a:rPr lang="it-IT" sz="800" b="1" dirty="0" smtClean="0">
                <a:solidFill>
                  <a:srgbClr val="003399"/>
                </a:solidFill>
                <a:latin typeface="Arial" panose="020B0604020202020204" pitchFamily="34" charset="0"/>
                <a:cs typeface="Arial" panose="020B0604020202020204" pitchFamily="34" charset="0"/>
              </a:rPr>
              <a:t>Ufficio Speciale per la Ricostruzione L’Aquila</a:t>
            </a:r>
            <a:endParaRPr lang="it-IT" sz="800" b="1" dirty="0">
              <a:solidFill>
                <a:srgbClr val="003399"/>
              </a:solidFill>
              <a:latin typeface="Arial" panose="020B0604020202020204" pitchFamily="34" charset="0"/>
              <a:cs typeface="Arial" panose="020B0604020202020204" pitchFamily="34" charset="0"/>
            </a:endParaRPr>
          </a:p>
        </p:txBody>
      </p:sp>
      <p:pic>
        <p:nvPicPr>
          <p:cNvPr id="15" name="Immagine 14"/>
          <p:cNvPicPr>
            <a:picLocks noChangeAspect="1"/>
          </p:cNvPicPr>
          <p:nvPr/>
        </p:nvPicPr>
        <p:blipFill rotWithShape="1">
          <a:blip r:embed="rId5">
            <a:extLst>
              <a:ext uri="{BEBA8EAE-BF5A-486C-A8C5-ECC9F3942E4B}">
                <a14:imgProps xmlns="" xmlns:a14="http://schemas.microsoft.com/office/drawing/2010/main">
                  <a14:imgLayer r:embed="rId6">
                    <a14:imgEffect>
                      <a14:artisticCrisscrossEtching/>
                    </a14:imgEffect>
                  </a14:imgLayer>
                </a14:imgProps>
              </a:ext>
              <a:ext uri="{28A0092B-C50C-407E-A947-70E740481C1C}">
                <a14:useLocalDpi xmlns="" xmlns:a14="http://schemas.microsoft.com/office/drawing/2010/main" val="0"/>
              </a:ext>
            </a:extLst>
          </a:blip>
          <a:srcRect l="16280" t="17124" r="15682" b="26347"/>
          <a:stretch/>
        </p:blipFill>
        <p:spPr>
          <a:xfrm>
            <a:off x="23271" y="32516"/>
            <a:ext cx="2224629" cy="1140835"/>
          </a:xfrm>
          <a:prstGeom prst="rect">
            <a:avLst/>
          </a:prstGeom>
        </p:spPr>
      </p:pic>
      <p:pic>
        <p:nvPicPr>
          <p:cNvPr id="18" name="Immagine 17"/>
          <p:cNvPicPr>
            <a:picLocks noChangeAspect="1"/>
          </p:cNvPicPr>
          <p:nvPr/>
        </p:nvPicPr>
        <p:blipFill>
          <a:blip r:embed="rId7">
            <a:extLst>
              <a:ext uri="{28A0092B-C50C-407E-A947-70E740481C1C}">
                <a14:useLocalDpi xmlns="" xmlns:a14="http://schemas.microsoft.com/office/drawing/2010/main" val="0"/>
              </a:ext>
            </a:extLst>
          </a:blip>
          <a:stretch>
            <a:fillRect/>
          </a:stretch>
        </p:blipFill>
        <p:spPr>
          <a:xfrm>
            <a:off x="11400670" y="6199724"/>
            <a:ext cx="490373" cy="634183"/>
          </a:xfrm>
          <a:prstGeom prst="rect">
            <a:avLst/>
          </a:prstGeom>
        </p:spPr>
      </p:pic>
      <p:pic>
        <p:nvPicPr>
          <p:cNvPr id="19" name="Immagine 18" descr="Descrizione: images"/>
          <p:cNvPicPr/>
          <p:nvPr/>
        </p:nvPicPr>
        <p:blipFill>
          <a:blip r:embed="rId8"/>
          <a:srcRect/>
          <a:stretch>
            <a:fillRect/>
          </a:stretch>
        </p:blipFill>
        <p:spPr bwMode="auto">
          <a:xfrm>
            <a:off x="10809156" y="6214608"/>
            <a:ext cx="516349" cy="550320"/>
          </a:xfrm>
          <a:prstGeom prst="rect">
            <a:avLst/>
          </a:prstGeom>
          <a:noFill/>
          <a:ln w="9525">
            <a:solidFill>
              <a:schemeClr val="accent1"/>
            </a:solidFill>
            <a:miter lim="800000"/>
            <a:headEnd/>
            <a:tailEnd/>
          </a:ln>
        </p:spPr>
      </p:pic>
      <p:sp>
        <p:nvSpPr>
          <p:cNvPr id="20" name="Segnaposto numero diapositiva 19"/>
          <p:cNvSpPr>
            <a:spLocks noGrp="1"/>
          </p:cNvSpPr>
          <p:nvPr>
            <p:ph type="sldNum" sz="quarter" idx="12"/>
          </p:nvPr>
        </p:nvSpPr>
        <p:spPr/>
        <p:txBody>
          <a:bodyPr/>
          <a:lstStyle/>
          <a:p>
            <a:fld id="{D57F1E4F-1CFF-5643-939E-02111984F565}" type="slidenum">
              <a:rPr lang="en-US" smtClean="0"/>
              <a:pPr/>
              <a:t>1</a:t>
            </a:fld>
            <a:endParaRPr lang="en-US" dirty="0"/>
          </a:p>
        </p:txBody>
      </p:sp>
    </p:spTree>
    <p:extLst>
      <p:ext uri="{BB962C8B-B14F-4D97-AF65-F5344CB8AC3E}">
        <p14:creationId xmlns="" xmlns:p14="http://schemas.microsoft.com/office/powerpoint/2010/main" val="101153319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egnaposto contenuto 11"/>
          <p:cNvSpPr>
            <a:spLocks noGrp="1"/>
          </p:cNvSpPr>
          <p:nvPr>
            <p:ph idx="1"/>
          </p:nvPr>
        </p:nvSpPr>
        <p:spPr>
          <a:xfrm>
            <a:off x="2391662" y="5750806"/>
            <a:ext cx="8295614" cy="446184"/>
          </a:xfrm>
        </p:spPr>
        <p:txBody>
          <a:bodyPr>
            <a:normAutofit/>
          </a:bodyPr>
          <a:lstStyle/>
          <a:p>
            <a:pPr marL="0" indent="0">
              <a:spcBef>
                <a:spcPts val="0"/>
              </a:spcBef>
              <a:spcAft>
                <a:spcPts val="0"/>
              </a:spcAft>
              <a:buNone/>
            </a:pPr>
            <a:r>
              <a:rPr lang="it-IT" sz="1800" b="1" dirty="0" smtClean="0"/>
              <a:t>Contributi: oltre 20.000</a:t>
            </a:r>
          </a:p>
        </p:txBody>
      </p:sp>
      <p:sp>
        <p:nvSpPr>
          <p:cNvPr id="11" name="Titolo 15"/>
          <p:cNvSpPr>
            <a:spLocks noGrp="1"/>
          </p:cNvSpPr>
          <p:nvPr>
            <p:ph type="title"/>
          </p:nvPr>
        </p:nvSpPr>
        <p:spPr>
          <a:xfrm>
            <a:off x="2407845" y="805862"/>
            <a:ext cx="8477736" cy="505145"/>
          </a:xfrm>
        </p:spPr>
        <p:txBody>
          <a:bodyPr>
            <a:normAutofit/>
          </a:bodyPr>
          <a:lstStyle/>
          <a:p>
            <a:pPr algn="l"/>
            <a:r>
              <a:rPr lang="it-IT" sz="2000" b="1" u="sng" dirty="0" smtClean="0">
                <a:solidFill>
                  <a:srgbClr val="003399"/>
                </a:solidFill>
              </a:rPr>
              <a:t>Monitoraggio degli interventi di ricostruzione privata</a:t>
            </a:r>
            <a:endParaRPr lang="it-IT" sz="2000" u="sng" dirty="0">
              <a:solidFill>
                <a:srgbClr val="003399"/>
              </a:solidFill>
            </a:endParaRPr>
          </a:p>
        </p:txBody>
      </p:sp>
      <p:graphicFrame>
        <p:nvGraphicFramePr>
          <p:cNvPr id="16" name="Oggetto 15"/>
          <p:cNvGraphicFramePr>
            <a:graphicFrameLocks noChangeAspect="1"/>
          </p:cNvGraphicFramePr>
          <p:nvPr>
            <p:extLst>
              <p:ext uri="{D42A27DB-BD31-4B8C-83A1-F6EECF244321}">
                <p14:modId xmlns="" xmlns:p14="http://schemas.microsoft.com/office/powerpoint/2010/main" val="3259199888"/>
              </p:ext>
            </p:extLst>
          </p:nvPr>
        </p:nvGraphicFramePr>
        <p:xfrm>
          <a:off x="2391662" y="1246553"/>
          <a:ext cx="8847838" cy="4493236"/>
        </p:xfrm>
        <a:graphic>
          <a:graphicData uri="http://schemas.openxmlformats.org/presentationml/2006/ole">
            <p:oleObj spid="_x0000_s69643" name="Foglio di lavoro" r:id="rId4" imgW="13887450" imgH="6124623" progId="Excel.Sheet.12">
              <p:embed/>
            </p:oleObj>
          </a:graphicData>
        </a:graphic>
      </p:graphicFrame>
      <p:pic>
        <p:nvPicPr>
          <p:cNvPr id="15" name="Immagine 14"/>
          <p:cNvPicPr>
            <a:picLocks noChangeAspect="1"/>
          </p:cNvPicPr>
          <p:nvPr/>
        </p:nvPicPr>
        <p:blipFill rotWithShape="1">
          <a:blip r:embed="rId5">
            <a:extLst>
              <a:ext uri="{28A0092B-C50C-407E-A947-70E740481C1C}">
                <a14:useLocalDpi xmlns="" xmlns:a14="http://schemas.microsoft.com/office/drawing/2010/main" val="0"/>
              </a:ext>
            </a:extLst>
          </a:blip>
          <a:srcRect t="-1" r="81607" b="-181"/>
          <a:stretch/>
        </p:blipFill>
        <p:spPr>
          <a:xfrm>
            <a:off x="-1" y="0"/>
            <a:ext cx="2238375" cy="6858000"/>
          </a:xfrm>
          <a:prstGeom prst="rect">
            <a:avLst/>
          </a:prstGeom>
        </p:spPr>
      </p:pic>
      <p:sp>
        <p:nvSpPr>
          <p:cNvPr id="17" name="CasellaDiTesto 16"/>
          <p:cNvSpPr txBox="1"/>
          <p:nvPr/>
        </p:nvSpPr>
        <p:spPr>
          <a:xfrm>
            <a:off x="-107428" y="1103388"/>
            <a:ext cx="2530101" cy="215444"/>
          </a:xfrm>
          <a:prstGeom prst="rect">
            <a:avLst/>
          </a:prstGeom>
          <a:noFill/>
        </p:spPr>
        <p:txBody>
          <a:bodyPr wrap="square" rtlCol="0">
            <a:spAutoFit/>
          </a:bodyPr>
          <a:lstStyle/>
          <a:p>
            <a:pPr algn="ctr"/>
            <a:r>
              <a:rPr lang="it-IT" sz="800" b="1" dirty="0" smtClean="0">
                <a:solidFill>
                  <a:srgbClr val="FFCC00"/>
                </a:solidFill>
                <a:latin typeface="Arial" panose="020B0604020202020204" pitchFamily="34" charset="0"/>
                <a:cs typeface="Arial" panose="020B0604020202020204" pitchFamily="34" charset="0"/>
              </a:rPr>
              <a:t>Ufficio Speciale per la Ricostruzione L’Aquila</a:t>
            </a:r>
            <a:endParaRPr lang="it-IT" sz="800" b="1" dirty="0">
              <a:solidFill>
                <a:srgbClr val="FFCC00"/>
              </a:solidFill>
              <a:latin typeface="Arial" panose="020B0604020202020204" pitchFamily="34" charset="0"/>
              <a:cs typeface="Arial" panose="020B0604020202020204" pitchFamily="34" charset="0"/>
            </a:endParaRPr>
          </a:p>
        </p:txBody>
      </p:sp>
      <p:pic>
        <p:nvPicPr>
          <p:cNvPr id="18" name="Immagine 17"/>
          <p:cNvPicPr>
            <a:picLocks noChangeAspect="1"/>
          </p:cNvPicPr>
          <p:nvPr/>
        </p:nvPicPr>
        <p:blipFill rotWithShape="1">
          <a:blip r:embed="rId6">
            <a:extLst>
              <a:ext uri="{BEBA8EAE-BF5A-486C-A8C5-ECC9F3942E4B}">
                <a14:imgProps xmlns="" xmlns:a14="http://schemas.microsoft.com/office/drawing/2010/main">
                  <a14:imgLayer r:embed="rId8">
                    <a14:imgEffect>
                      <a14:artisticCrisscrossEtching/>
                    </a14:imgEffect>
                  </a14:imgLayer>
                </a14:imgProps>
              </a:ext>
              <a:ext uri="{28A0092B-C50C-407E-A947-70E740481C1C}">
                <a14:useLocalDpi xmlns="" xmlns:a14="http://schemas.microsoft.com/office/drawing/2010/main" val="0"/>
              </a:ext>
            </a:extLst>
          </a:blip>
          <a:srcRect l="16280" t="17124" r="15682" b="26347"/>
          <a:stretch/>
        </p:blipFill>
        <p:spPr>
          <a:xfrm>
            <a:off x="23271" y="32516"/>
            <a:ext cx="2224629" cy="1140835"/>
          </a:xfrm>
          <a:prstGeom prst="rect">
            <a:avLst/>
          </a:prstGeom>
        </p:spPr>
      </p:pic>
      <p:sp>
        <p:nvSpPr>
          <p:cNvPr id="19" name="Segnaposto piè di pagina 3"/>
          <p:cNvSpPr>
            <a:spLocks noGrp="1"/>
          </p:cNvSpPr>
          <p:nvPr>
            <p:ph type="ftr" sz="quarter" idx="11"/>
          </p:nvPr>
        </p:nvSpPr>
        <p:spPr>
          <a:xfrm>
            <a:off x="2143460" y="6069430"/>
            <a:ext cx="7879977" cy="764477"/>
          </a:xfrm>
        </p:spPr>
        <p:txBody>
          <a:bodyPr/>
          <a:lstStyle/>
          <a:p>
            <a:pPr algn="ctr"/>
            <a:r>
              <a:rPr lang="en-US" sz="1600" b="1" i="1" dirty="0" smtClean="0"/>
              <a:t>Convegno“5 anni dopo” – 5 </a:t>
            </a:r>
            <a:r>
              <a:rPr lang="it-IT" sz="1600" b="1" i="1" dirty="0" smtClean="0"/>
              <a:t>Aprile</a:t>
            </a:r>
            <a:r>
              <a:rPr lang="en-US" sz="1600" b="1" i="1" dirty="0" smtClean="0"/>
              <a:t> 2014</a:t>
            </a:r>
          </a:p>
        </p:txBody>
      </p:sp>
      <p:sp>
        <p:nvSpPr>
          <p:cNvPr id="20" name="Rettangolo 19"/>
          <p:cNvSpPr/>
          <p:nvPr/>
        </p:nvSpPr>
        <p:spPr>
          <a:xfrm>
            <a:off x="4221" y="2249150"/>
            <a:ext cx="2222191" cy="1261884"/>
          </a:xfrm>
          <a:prstGeom prst="rect">
            <a:avLst/>
          </a:prstGeom>
          <a:noFill/>
          <a:ln w="19050">
            <a:solidFill>
              <a:srgbClr val="FFC000"/>
            </a:solidFill>
          </a:ln>
          <a:effectLst>
            <a:outerShdw dist="38100" dir="2700000" sx="69000" sy="69000" algn="tl" rotWithShape="0">
              <a:prstClr val="black">
                <a:alpha val="38000"/>
              </a:prstClr>
            </a:outerShdw>
            <a:softEdge rad="0"/>
          </a:effectLst>
        </p:spPr>
        <p:txBody>
          <a:bodyPr wrap="square">
            <a:spAutoFit/>
          </a:bodyPr>
          <a:lstStyle/>
          <a:p>
            <a:pPr algn="ctr"/>
            <a:r>
              <a:rPr lang="it-IT" sz="2000" b="1" i="1" dirty="0" smtClean="0">
                <a:solidFill>
                  <a:srgbClr val="FFCC00"/>
                </a:solidFill>
              </a:rPr>
              <a:t>Monitoraggio interventi </a:t>
            </a:r>
            <a:r>
              <a:rPr lang="it-IT" b="1" i="1" dirty="0" smtClean="0">
                <a:solidFill>
                  <a:srgbClr val="FFCC00"/>
                </a:solidFill>
              </a:rPr>
              <a:t>RICOSTRUZIONE PRIVATA</a:t>
            </a:r>
            <a:endParaRPr lang="it-IT" sz="2000" i="1" dirty="0">
              <a:solidFill>
                <a:srgbClr val="FFCC00"/>
              </a:solidFill>
            </a:endParaRPr>
          </a:p>
        </p:txBody>
      </p:sp>
      <p:pic>
        <p:nvPicPr>
          <p:cNvPr id="9" name="Immagine 8"/>
          <p:cNvPicPr>
            <a:picLocks noChangeAspect="1"/>
          </p:cNvPicPr>
          <p:nvPr/>
        </p:nvPicPr>
        <p:blipFill>
          <a:blip r:embed="rId9">
            <a:extLst>
              <a:ext uri="{28A0092B-C50C-407E-A947-70E740481C1C}">
                <a14:useLocalDpi xmlns="" xmlns:a14="http://schemas.microsoft.com/office/drawing/2010/main" val="0"/>
              </a:ext>
            </a:extLst>
          </a:blip>
          <a:stretch>
            <a:fillRect/>
          </a:stretch>
        </p:blipFill>
        <p:spPr>
          <a:xfrm>
            <a:off x="10268510" y="0"/>
            <a:ext cx="1923490" cy="1376845"/>
          </a:xfrm>
          <a:prstGeom prst="rect">
            <a:avLst/>
          </a:prstGeom>
        </p:spPr>
      </p:pic>
      <p:pic>
        <p:nvPicPr>
          <p:cNvPr id="21" name="Immagine 20"/>
          <p:cNvPicPr>
            <a:picLocks noChangeAspect="1"/>
          </p:cNvPicPr>
          <p:nvPr/>
        </p:nvPicPr>
        <p:blipFill>
          <a:blip r:embed="rId10">
            <a:extLst>
              <a:ext uri="{28A0092B-C50C-407E-A947-70E740481C1C}">
                <a14:useLocalDpi xmlns="" xmlns:a14="http://schemas.microsoft.com/office/drawing/2010/main" val="0"/>
              </a:ext>
            </a:extLst>
          </a:blip>
          <a:stretch>
            <a:fillRect/>
          </a:stretch>
        </p:blipFill>
        <p:spPr>
          <a:xfrm>
            <a:off x="11400670" y="6247349"/>
            <a:ext cx="490373" cy="634183"/>
          </a:xfrm>
          <a:prstGeom prst="rect">
            <a:avLst/>
          </a:prstGeom>
        </p:spPr>
      </p:pic>
      <p:pic>
        <p:nvPicPr>
          <p:cNvPr id="22" name="Immagine 21" descr="Descrizione: images"/>
          <p:cNvPicPr/>
          <p:nvPr/>
        </p:nvPicPr>
        <p:blipFill>
          <a:blip r:embed="rId11"/>
          <a:srcRect/>
          <a:stretch>
            <a:fillRect/>
          </a:stretch>
        </p:blipFill>
        <p:spPr bwMode="auto">
          <a:xfrm>
            <a:off x="10809156" y="6262233"/>
            <a:ext cx="516349" cy="550320"/>
          </a:xfrm>
          <a:prstGeom prst="rect">
            <a:avLst/>
          </a:prstGeom>
          <a:noFill/>
          <a:ln w="9525">
            <a:solidFill>
              <a:schemeClr val="accent1"/>
            </a:solidFill>
            <a:miter lim="800000"/>
            <a:headEnd/>
            <a:tailEnd/>
          </a:ln>
        </p:spPr>
      </p:pic>
      <p:sp>
        <p:nvSpPr>
          <p:cNvPr id="2" name="Segnaposto numero diapositiva 1"/>
          <p:cNvSpPr>
            <a:spLocks noGrp="1"/>
          </p:cNvSpPr>
          <p:nvPr>
            <p:ph type="sldNum" sz="quarter" idx="12"/>
          </p:nvPr>
        </p:nvSpPr>
        <p:spPr/>
        <p:txBody>
          <a:bodyPr/>
          <a:lstStyle/>
          <a:p>
            <a:fld id="{D57F1E4F-1CFF-5643-939E-02111984F565}" type="slidenum">
              <a:rPr lang="en-US" smtClean="0"/>
              <a:pPr/>
              <a:t>10</a:t>
            </a:fld>
            <a:endParaRPr lang="en-US" dirty="0"/>
          </a:p>
        </p:txBody>
      </p:sp>
    </p:spTree>
    <p:extLst>
      <p:ext uri="{BB962C8B-B14F-4D97-AF65-F5344CB8AC3E}">
        <p14:creationId xmlns="" xmlns:p14="http://schemas.microsoft.com/office/powerpoint/2010/main" val="114560267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egnaposto contenuto 11"/>
          <p:cNvSpPr>
            <a:spLocks noGrp="1"/>
          </p:cNvSpPr>
          <p:nvPr>
            <p:ph idx="1"/>
          </p:nvPr>
        </p:nvSpPr>
        <p:spPr>
          <a:xfrm>
            <a:off x="1328451" y="2478795"/>
            <a:ext cx="9601196" cy="969485"/>
          </a:xfrm>
        </p:spPr>
        <p:txBody>
          <a:bodyPr>
            <a:normAutofit/>
          </a:bodyPr>
          <a:lstStyle/>
          <a:p>
            <a:pPr lvl="0">
              <a:spcBef>
                <a:spcPts val="600"/>
              </a:spcBef>
              <a:buNone/>
            </a:pPr>
            <a:r>
              <a:rPr lang="it-IT" sz="2000" dirty="0" smtClean="0"/>
              <a:t>	</a:t>
            </a:r>
          </a:p>
          <a:p>
            <a:pPr lvl="0">
              <a:spcBef>
                <a:spcPts val="0"/>
              </a:spcBef>
              <a:spcAft>
                <a:spcPts val="0"/>
              </a:spcAft>
              <a:buNone/>
            </a:pPr>
            <a:endParaRPr lang="it-IT" sz="2000" dirty="0" smtClean="0"/>
          </a:p>
        </p:txBody>
      </p:sp>
      <p:graphicFrame>
        <p:nvGraphicFramePr>
          <p:cNvPr id="22" name="Oggetto 21"/>
          <p:cNvGraphicFramePr>
            <a:graphicFrameLocks noChangeAspect="1"/>
          </p:cNvGraphicFramePr>
          <p:nvPr>
            <p:extLst>
              <p:ext uri="{D42A27DB-BD31-4B8C-83A1-F6EECF244321}">
                <p14:modId xmlns="" xmlns:p14="http://schemas.microsoft.com/office/powerpoint/2010/main" val="3305789128"/>
              </p:ext>
            </p:extLst>
          </p:nvPr>
        </p:nvGraphicFramePr>
        <p:xfrm>
          <a:off x="2407845" y="1103388"/>
          <a:ext cx="8586988" cy="4801653"/>
        </p:xfrm>
        <a:graphic>
          <a:graphicData uri="http://schemas.openxmlformats.org/presentationml/2006/ole">
            <p:oleObj spid="_x0000_s63504" name="Foglio di lavoro" r:id="rId4" imgW="9391602" imgH="6162770" progId="Excel.Sheet.12">
              <p:embed/>
            </p:oleObj>
          </a:graphicData>
        </a:graphic>
      </p:graphicFrame>
      <p:pic>
        <p:nvPicPr>
          <p:cNvPr id="11" name="Immagine 10"/>
          <p:cNvPicPr>
            <a:picLocks noChangeAspect="1"/>
          </p:cNvPicPr>
          <p:nvPr/>
        </p:nvPicPr>
        <p:blipFill rotWithShape="1">
          <a:blip r:embed="rId5">
            <a:extLst>
              <a:ext uri="{28A0092B-C50C-407E-A947-70E740481C1C}">
                <a14:useLocalDpi xmlns="" xmlns:a14="http://schemas.microsoft.com/office/drawing/2010/main" val="0"/>
              </a:ext>
            </a:extLst>
          </a:blip>
          <a:srcRect t="-1" r="81607" b="-181"/>
          <a:stretch/>
        </p:blipFill>
        <p:spPr>
          <a:xfrm>
            <a:off x="-1" y="0"/>
            <a:ext cx="2238375" cy="6858000"/>
          </a:xfrm>
          <a:prstGeom prst="rect">
            <a:avLst/>
          </a:prstGeom>
        </p:spPr>
      </p:pic>
      <p:sp>
        <p:nvSpPr>
          <p:cNvPr id="15" name="CasellaDiTesto 14"/>
          <p:cNvSpPr txBox="1"/>
          <p:nvPr/>
        </p:nvSpPr>
        <p:spPr>
          <a:xfrm>
            <a:off x="-145528" y="1103388"/>
            <a:ext cx="2530101" cy="215444"/>
          </a:xfrm>
          <a:prstGeom prst="rect">
            <a:avLst/>
          </a:prstGeom>
          <a:noFill/>
        </p:spPr>
        <p:txBody>
          <a:bodyPr wrap="square" rtlCol="0">
            <a:spAutoFit/>
          </a:bodyPr>
          <a:lstStyle/>
          <a:p>
            <a:pPr algn="ctr"/>
            <a:r>
              <a:rPr lang="it-IT" sz="800" b="1" dirty="0" smtClean="0">
                <a:solidFill>
                  <a:srgbClr val="FFCC00"/>
                </a:solidFill>
                <a:latin typeface="Arial" panose="020B0604020202020204" pitchFamily="34" charset="0"/>
                <a:cs typeface="Arial" panose="020B0604020202020204" pitchFamily="34" charset="0"/>
              </a:rPr>
              <a:t>Ufficio Speciale per la Ricostruzione L’Aquila</a:t>
            </a:r>
            <a:endParaRPr lang="it-IT" sz="800" b="1" dirty="0">
              <a:solidFill>
                <a:srgbClr val="FFCC00"/>
              </a:solidFill>
              <a:latin typeface="Arial" panose="020B0604020202020204" pitchFamily="34" charset="0"/>
              <a:cs typeface="Arial" panose="020B0604020202020204" pitchFamily="34" charset="0"/>
            </a:endParaRPr>
          </a:p>
        </p:txBody>
      </p:sp>
      <p:pic>
        <p:nvPicPr>
          <p:cNvPr id="16" name="Immagine 15"/>
          <p:cNvPicPr>
            <a:picLocks noChangeAspect="1"/>
          </p:cNvPicPr>
          <p:nvPr/>
        </p:nvPicPr>
        <p:blipFill rotWithShape="1">
          <a:blip r:embed="rId6">
            <a:extLst>
              <a:ext uri="{BEBA8EAE-BF5A-486C-A8C5-ECC9F3942E4B}">
                <a14:imgProps xmlns="" xmlns:a14="http://schemas.microsoft.com/office/drawing/2010/main">
                  <a14:imgLayer r:embed="rId8">
                    <a14:imgEffect>
                      <a14:artisticCrisscrossEtching/>
                    </a14:imgEffect>
                  </a14:imgLayer>
                </a14:imgProps>
              </a:ext>
              <a:ext uri="{28A0092B-C50C-407E-A947-70E740481C1C}">
                <a14:useLocalDpi xmlns="" xmlns:a14="http://schemas.microsoft.com/office/drawing/2010/main" val="0"/>
              </a:ext>
            </a:extLst>
          </a:blip>
          <a:srcRect l="16280" t="17124" r="15682" b="26347"/>
          <a:stretch/>
        </p:blipFill>
        <p:spPr>
          <a:xfrm>
            <a:off x="23271" y="32516"/>
            <a:ext cx="2224629" cy="1140835"/>
          </a:xfrm>
          <a:prstGeom prst="rect">
            <a:avLst/>
          </a:prstGeom>
        </p:spPr>
      </p:pic>
      <p:sp>
        <p:nvSpPr>
          <p:cNvPr id="17" name="Segnaposto piè di pagina 3"/>
          <p:cNvSpPr>
            <a:spLocks noGrp="1"/>
          </p:cNvSpPr>
          <p:nvPr>
            <p:ph type="ftr" sz="quarter" idx="11"/>
          </p:nvPr>
        </p:nvSpPr>
        <p:spPr>
          <a:xfrm>
            <a:off x="2143460" y="6069430"/>
            <a:ext cx="7879977" cy="764477"/>
          </a:xfrm>
        </p:spPr>
        <p:txBody>
          <a:bodyPr/>
          <a:lstStyle/>
          <a:p>
            <a:pPr algn="ctr"/>
            <a:r>
              <a:rPr lang="en-US" sz="1600" b="1" i="1" dirty="0" smtClean="0"/>
              <a:t>Convegno“5 anni dopo” – 5 </a:t>
            </a:r>
            <a:r>
              <a:rPr lang="it-IT" sz="1600" b="1" i="1" dirty="0" smtClean="0"/>
              <a:t>Aprile</a:t>
            </a:r>
            <a:r>
              <a:rPr lang="en-US" sz="1600" b="1" i="1" dirty="0" smtClean="0"/>
              <a:t> 2014</a:t>
            </a:r>
          </a:p>
        </p:txBody>
      </p:sp>
      <p:sp>
        <p:nvSpPr>
          <p:cNvPr id="19" name="Rettangolo 18"/>
          <p:cNvSpPr/>
          <p:nvPr/>
        </p:nvSpPr>
        <p:spPr>
          <a:xfrm>
            <a:off x="99472" y="2521532"/>
            <a:ext cx="2053176" cy="954107"/>
          </a:xfrm>
          <a:prstGeom prst="rect">
            <a:avLst/>
          </a:prstGeom>
          <a:noFill/>
          <a:ln w="19050">
            <a:solidFill>
              <a:srgbClr val="FFC000"/>
            </a:solidFill>
          </a:ln>
          <a:effectLst>
            <a:outerShdw dist="38100" dir="2700000" sx="69000" sy="69000" algn="tl" rotWithShape="0">
              <a:prstClr val="black">
                <a:alpha val="38000"/>
              </a:prstClr>
            </a:outerShdw>
            <a:softEdge rad="0"/>
          </a:effectLst>
        </p:spPr>
        <p:txBody>
          <a:bodyPr wrap="square">
            <a:spAutoFit/>
          </a:bodyPr>
          <a:lstStyle/>
          <a:p>
            <a:pPr algn="ctr"/>
            <a:r>
              <a:rPr lang="it-IT" b="1" i="1" dirty="0" smtClean="0">
                <a:solidFill>
                  <a:srgbClr val="FFCC00"/>
                </a:solidFill>
              </a:rPr>
              <a:t>Importo contributi dati cumulati</a:t>
            </a:r>
          </a:p>
          <a:p>
            <a:pPr algn="ctr"/>
            <a:r>
              <a:rPr lang="it-IT" sz="2000" b="1" i="1" dirty="0" smtClean="0">
                <a:solidFill>
                  <a:srgbClr val="FFCC00"/>
                </a:solidFill>
              </a:rPr>
              <a:t>L’Aquila</a:t>
            </a:r>
            <a:endParaRPr lang="it-IT" sz="2000" i="1" dirty="0">
              <a:solidFill>
                <a:srgbClr val="FFCC00"/>
              </a:solidFill>
            </a:endParaRPr>
          </a:p>
        </p:txBody>
      </p:sp>
      <p:pic>
        <p:nvPicPr>
          <p:cNvPr id="9" name="Immagine 8"/>
          <p:cNvPicPr>
            <a:picLocks noChangeAspect="1"/>
          </p:cNvPicPr>
          <p:nvPr/>
        </p:nvPicPr>
        <p:blipFill>
          <a:blip r:embed="rId9">
            <a:extLst>
              <a:ext uri="{28A0092B-C50C-407E-A947-70E740481C1C}">
                <a14:useLocalDpi xmlns="" xmlns:a14="http://schemas.microsoft.com/office/drawing/2010/main" val="0"/>
              </a:ext>
            </a:extLst>
          </a:blip>
          <a:stretch>
            <a:fillRect/>
          </a:stretch>
        </p:blipFill>
        <p:spPr>
          <a:xfrm>
            <a:off x="10268510" y="0"/>
            <a:ext cx="1923490" cy="1376845"/>
          </a:xfrm>
          <a:prstGeom prst="rect">
            <a:avLst/>
          </a:prstGeom>
        </p:spPr>
      </p:pic>
      <p:pic>
        <p:nvPicPr>
          <p:cNvPr id="20" name="Immagine 19"/>
          <p:cNvPicPr>
            <a:picLocks noChangeAspect="1"/>
          </p:cNvPicPr>
          <p:nvPr/>
        </p:nvPicPr>
        <p:blipFill>
          <a:blip r:embed="rId10">
            <a:extLst>
              <a:ext uri="{28A0092B-C50C-407E-A947-70E740481C1C}">
                <a14:useLocalDpi xmlns="" xmlns:a14="http://schemas.microsoft.com/office/drawing/2010/main" val="0"/>
              </a:ext>
            </a:extLst>
          </a:blip>
          <a:stretch>
            <a:fillRect/>
          </a:stretch>
        </p:blipFill>
        <p:spPr>
          <a:xfrm>
            <a:off x="11400670" y="6247349"/>
            <a:ext cx="490373" cy="634183"/>
          </a:xfrm>
          <a:prstGeom prst="rect">
            <a:avLst/>
          </a:prstGeom>
        </p:spPr>
      </p:pic>
      <p:pic>
        <p:nvPicPr>
          <p:cNvPr id="21" name="Immagine 20" descr="Descrizione: images"/>
          <p:cNvPicPr/>
          <p:nvPr/>
        </p:nvPicPr>
        <p:blipFill>
          <a:blip r:embed="rId11"/>
          <a:srcRect/>
          <a:stretch>
            <a:fillRect/>
          </a:stretch>
        </p:blipFill>
        <p:spPr bwMode="auto">
          <a:xfrm>
            <a:off x="10809156" y="6262233"/>
            <a:ext cx="516349" cy="550320"/>
          </a:xfrm>
          <a:prstGeom prst="rect">
            <a:avLst/>
          </a:prstGeom>
          <a:noFill/>
          <a:ln w="9525">
            <a:solidFill>
              <a:schemeClr val="accent1"/>
            </a:solidFill>
            <a:miter lim="800000"/>
            <a:headEnd/>
            <a:tailEnd/>
          </a:ln>
        </p:spPr>
      </p:pic>
      <p:sp>
        <p:nvSpPr>
          <p:cNvPr id="2" name="Segnaposto numero diapositiva 1"/>
          <p:cNvSpPr>
            <a:spLocks noGrp="1"/>
          </p:cNvSpPr>
          <p:nvPr>
            <p:ph type="sldNum" sz="quarter" idx="12"/>
          </p:nvPr>
        </p:nvSpPr>
        <p:spPr/>
        <p:txBody>
          <a:bodyPr/>
          <a:lstStyle/>
          <a:p>
            <a:fld id="{D57F1E4F-1CFF-5643-939E-02111984F565}" type="slidenum">
              <a:rPr lang="en-US" smtClean="0"/>
              <a:pPr/>
              <a:t>11</a:t>
            </a:fld>
            <a:endParaRPr lang="en-US" dirty="0"/>
          </a:p>
        </p:txBody>
      </p:sp>
    </p:spTree>
    <p:extLst>
      <p:ext uri="{BB962C8B-B14F-4D97-AF65-F5344CB8AC3E}">
        <p14:creationId xmlns="" xmlns:p14="http://schemas.microsoft.com/office/powerpoint/2010/main" val="101153319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0268510" y="0"/>
            <a:ext cx="1923490" cy="1376845"/>
          </a:xfrm>
          <a:prstGeom prst="rect">
            <a:avLst/>
          </a:prstGeom>
        </p:spPr>
      </p:pic>
      <p:sp>
        <p:nvSpPr>
          <p:cNvPr id="12" name="Segnaposto contenuto 11"/>
          <p:cNvSpPr>
            <a:spLocks noGrp="1"/>
          </p:cNvSpPr>
          <p:nvPr>
            <p:ph idx="1"/>
          </p:nvPr>
        </p:nvSpPr>
        <p:spPr>
          <a:xfrm>
            <a:off x="1427604" y="1140246"/>
            <a:ext cx="9601196" cy="969485"/>
          </a:xfrm>
        </p:spPr>
        <p:txBody>
          <a:bodyPr>
            <a:normAutofit/>
          </a:bodyPr>
          <a:lstStyle/>
          <a:p>
            <a:pPr lvl="0">
              <a:spcBef>
                <a:spcPts val="0"/>
              </a:spcBef>
              <a:spcAft>
                <a:spcPts val="0"/>
              </a:spcAft>
              <a:buNone/>
            </a:pPr>
            <a:r>
              <a:rPr lang="it-IT" sz="2000" dirty="0" smtClean="0"/>
              <a:t>	</a:t>
            </a:r>
          </a:p>
          <a:p>
            <a:pPr lvl="0">
              <a:spcBef>
                <a:spcPts val="0"/>
              </a:spcBef>
              <a:spcAft>
                <a:spcPts val="0"/>
              </a:spcAft>
              <a:buNone/>
            </a:pPr>
            <a:endParaRPr lang="it-IT" sz="2000" dirty="0" smtClean="0"/>
          </a:p>
        </p:txBody>
      </p:sp>
      <p:graphicFrame>
        <p:nvGraphicFramePr>
          <p:cNvPr id="15" name="Grafico 14"/>
          <p:cNvGraphicFramePr/>
          <p:nvPr>
            <p:extLst>
              <p:ext uri="{D42A27DB-BD31-4B8C-83A1-F6EECF244321}">
                <p14:modId xmlns="" xmlns:p14="http://schemas.microsoft.com/office/powerpoint/2010/main" val="3762445906"/>
              </p:ext>
            </p:extLst>
          </p:nvPr>
        </p:nvGraphicFramePr>
        <p:xfrm>
          <a:off x="2205576" y="647700"/>
          <a:ext cx="8567198" cy="4219575"/>
        </p:xfrm>
        <a:graphic>
          <a:graphicData uri="http://schemas.openxmlformats.org/drawingml/2006/chart">
            <c:chart xmlns:c="http://schemas.openxmlformats.org/drawingml/2006/chart" xmlns:r="http://schemas.openxmlformats.org/officeDocument/2006/relationships" r:id="rId4"/>
          </a:graphicData>
        </a:graphic>
      </p:graphicFrame>
      <p:pic>
        <p:nvPicPr>
          <p:cNvPr id="11" name="Immagine 10"/>
          <p:cNvPicPr>
            <a:picLocks noChangeAspect="1"/>
          </p:cNvPicPr>
          <p:nvPr/>
        </p:nvPicPr>
        <p:blipFill rotWithShape="1">
          <a:blip r:embed="rId5">
            <a:extLst>
              <a:ext uri="{28A0092B-C50C-407E-A947-70E740481C1C}">
                <a14:useLocalDpi xmlns="" xmlns:a14="http://schemas.microsoft.com/office/drawing/2010/main" val="0"/>
              </a:ext>
            </a:extLst>
          </a:blip>
          <a:srcRect t="-1" r="81607" b="-181"/>
          <a:stretch/>
        </p:blipFill>
        <p:spPr>
          <a:xfrm>
            <a:off x="-1" y="0"/>
            <a:ext cx="2238375" cy="6858000"/>
          </a:xfrm>
          <a:prstGeom prst="rect">
            <a:avLst/>
          </a:prstGeom>
        </p:spPr>
      </p:pic>
      <p:sp>
        <p:nvSpPr>
          <p:cNvPr id="16" name="CasellaDiTesto 15"/>
          <p:cNvSpPr txBox="1"/>
          <p:nvPr/>
        </p:nvSpPr>
        <p:spPr>
          <a:xfrm>
            <a:off x="-145528" y="1103388"/>
            <a:ext cx="2530101" cy="215444"/>
          </a:xfrm>
          <a:prstGeom prst="rect">
            <a:avLst/>
          </a:prstGeom>
          <a:noFill/>
        </p:spPr>
        <p:txBody>
          <a:bodyPr wrap="square" rtlCol="0">
            <a:spAutoFit/>
          </a:bodyPr>
          <a:lstStyle/>
          <a:p>
            <a:pPr algn="ctr"/>
            <a:r>
              <a:rPr lang="it-IT" sz="800" b="1" dirty="0" smtClean="0">
                <a:solidFill>
                  <a:srgbClr val="FFCC00"/>
                </a:solidFill>
                <a:latin typeface="Arial" panose="020B0604020202020204" pitchFamily="34" charset="0"/>
                <a:cs typeface="Arial" panose="020B0604020202020204" pitchFamily="34" charset="0"/>
              </a:rPr>
              <a:t>Ufficio Speciale per la Ricostruzione L’Aquila</a:t>
            </a:r>
            <a:endParaRPr lang="it-IT" sz="800" b="1" dirty="0">
              <a:solidFill>
                <a:srgbClr val="FFCC00"/>
              </a:solidFill>
              <a:latin typeface="Arial" panose="020B0604020202020204" pitchFamily="34" charset="0"/>
              <a:cs typeface="Arial" panose="020B0604020202020204" pitchFamily="34" charset="0"/>
            </a:endParaRPr>
          </a:p>
        </p:txBody>
      </p:sp>
      <p:pic>
        <p:nvPicPr>
          <p:cNvPr id="18" name="Immagine 17"/>
          <p:cNvPicPr>
            <a:picLocks noChangeAspect="1"/>
          </p:cNvPicPr>
          <p:nvPr/>
        </p:nvPicPr>
        <p:blipFill rotWithShape="1">
          <a:blip r:embed="rId6">
            <a:extLst>
              <a:ext uri="{BEBA8EAE-BF5A-486C-A8C5-ECC9F3942E4B}">
                <a14:imgProps xmlns="" xmlns:a14="http://schemas.microsoft.com/office/drawing/2010/main">
                  <a14:imgLayer r:embed="rId7">
                    <a14:imgEffect>
                      <a14:artisticCrisscrossEtching/>
                    </a14:imgEffect>
                  </a14:imgLayer>
                </a14:imgProps>
              </a:ext>
              <a:ext uri="{28A0092B-C50C-407E-A947-70E740481C1C}">
                <a14:useLocalDpi xmlns="" xmlns:a14="http://schemas.microsoft.com/office/drawing/2010/main" val="0"/>
              </a:ext>
            </a:extLst>
          </a:blip>
          <a:srcRect l="16280" t="17124" r="15682" b="26347"/>
          <a:stretch/>
        </p:blipFill>
        <p:spPr>
          <a:xfrm>
            <a:off x="23271" y="32516"/>
            <a:ext cx="2224629" cy="1140835"/>
          </a:xfrm>
          <a:prstGeom prst="rect">
            <a:avLst/>
          </a:prstGeom>
        </p:spPr>
      </p:pic>
      <p:sp>
        <p:nvSpPr>
          <p:cNvPr id="19" name="Segnaposto piè di pagina 3"/>
          <p:cNvSpPr>
            <a:spLocks noGrp="1"/>
          </p:cNvSpPr>
          <p:nvPr>
            <p:ph type="ftr" sz="quarter" idx="11"/>
          </p:nvPr>
        </p:nvSpPr>
        <p:spPr>
          <a:xfrm>
            <a:off x="2143460" y="6069430"/>
            <a:ext cx="7879977" cy="764477"/>
          </a:xfrm>
        </p:spPr>
        <p:txBody>
          <a:bodyPr/>
          <a:lstStyle/>
          <a:p>
            <a:pPr algn="ctr"/>
            <a:r>
              <a:rPr lang="en-US" sz="1600" b="1" i="1" dirty="0" smtClean="0"/>
              <a:t>Convegno“5 anni dopo” – 5 </a:t>
            </a:r>
            <a:r>
              <a:rPr lang="it-IT" sz="1600" b="1" i="1" dirty="0" smtClean="0"/>
              <a:t>Aprile</a:t>
            </a:r>
            <a:r>
              <a:rPr lang="en-US" sz="1600" b="1" i="1" dirty="0" smtClean="0"/>
              <a:t> 2014</a:t>
            </a:r>
          </a:p>
        </p:txBody>
      </p:sp>
      <p:sp>
        <p:nvSpPr>
          <p:cNvPr id="21" name="Rettangolo 20"/>
          <p:cNvSpPr/>
          <p:nvPr/>
        </p:nvSpPr>
        <p:spPr>
          <a:xfrm>
            <a:off x="-9527" y="2257689"/>
            <a:ext cx="2215103" cy="1231106"/>
          </a:xfrm>
          <a:prstGeom prst="rect">
            <a:avLst/>
          </a:prstGeom>
          <a:noFill/>
          <a:ln w="19050">
            <a:solidFill>
              <a:srgbClr val="FFC000"/>
            </a:solidFill>
          </a:ln>
          <a:effectLst>
            <a:outerShdw dist="38100" dir="2700000" sx="69000" sy="69000" algn="tl" rotWithShape="0">
              <a:prstClr val="black">
                <a:alpha val="38000"/>
              </a:prstClr>
            </a:outerShdw>
            <a:softEdge rad="0"/>
          </a:effectLst>
        </p:spPr>
        <p:txBody>
          <a:bodyPr wrap="square">
            <a:spAutoFit/>
          </a:bodyPr>
          <a:lstStyle/>
          <a:p>
            <a:pPr algn="ctr"/>
            <a:r>
              <a:rPr lang="it-IT" b="1" i="1" dirty="0" smtClean="0">
                <a:solidFill>
                  <a:srgbClr val="FFCC00"/>
                </a:solidFill>
              </a:rPr>
              <a:t>Monitoraggio ex DM MEF 29/10/2012</a:t>
            </a:r>
          </a:p>
          <a:p>
            <a:pPr algn="ctr"/>
            <a:r>
              <a:rPr lang="it-IT" b="1" i="1" dirty="0" smtClean="0">
                <a:solidFill>
                  <a:srgbClr val="FFCC00"/>
                </a:solidFill>
              </a:rPr>
              <a:t>Contributi importi</a:t>
            </a:r>
          </a:p>
          <a:p>
            <a:pPr algn="ctr"/>
            <a:r>
              <a:rPr lang="it-IT" sz="2000" b="1" i="1" dirty="0" smtClean="0">
                <a:solidFill>
                  <a:srgbClr val="FFCC00"/>
                </a:solidFill>
              </a:rPr>
              <a:t>L’Aquila</a:t>
            </a:r>
            <a:endParaRPr lang="it-IT" sz="2000" i="1" dirty="0">
              <a:solidFill>
                <a:srgbClr val="FFCC00"/>
              </a:solidFill>
            </a:endParaRPr>
          </a:p>
        </p:txBody>
      </p:sp>
      <p:sp>
        <p:nvSpPr>
          <p:cNvPr id="22" name="Segnaposto contenuto 11"/>
          <p:cNvSpPr txBox="1">
            <a:spLocks/>
          </p:cNvSpPr>
          <p:nvPr/>
        </p:nvSpPr>
        <p:spPr>
          <a:xfrm>
            <a:off x="2514600" y="5054677"/>
            <a:ext cx="8382000" cy="1101686"/>
          </a:xfrm>
          <a:prstGeom prst="rect">
            <a:avLst/>
          </a:prstGeom>
        </p:spPr>
        <p:txBody>
          <a:bodyPr vert="horz" lIns="91440" tIns="45720" rIns="91440" bIns="45720" rtlCol="0" anchor="t">
            <a:noAutofit/>
          </a:bodyPr>
          <a:lstStyle/>
          <a:p>
            <a:pPr algn="just">
              <a:buFont typeface="Arial" pitchFamily="34" charset="0"/>
              <a:buChar char="•"/>
            </a:pPr>
            <a:r>
              <a:rPr lang="it-IT" dirty="0" smtClean="0">
                <a:solidFill>
                  <a:schemeClr val="tx1">
                    <a:lumMod val="85000"/>
                    <a:lumOff val="15000"/>
                  </a:schemeClr>
                </a:solidFill>
              </a:rPr>
              <a:t> </a:t>
            </a:r>
            <a:r>
              <a:rPr lang="it-IT" b="1" dirty="0" smtClean="0">
                <a:solidFill>
                  <a:schemeClr val="tx1">
                    <a:lumMod val="85000"/>
                    <a:lumOff val="15000"/>
                  </a:schemeClr>
                </a:solidFill>
              </a:rPr>
              <a:t>N</a:t>
            </a:r>
            <a:r>
              <a:rPr lang="it-IT" b="1" dirty="0" smtClean="0"/>
              <a:t>ell’ultimo anno sono stati </a:t>
            </a:r>
            <a:r>
              <a:rPr lang="it-IT" b="1" dirty="0" smtClean="0">
                <a:solidFill>
                  <a:srgbClr val="003399"/>
                </a:solidFill>
              </a:rPr>
              <a:t>CONCESSI CONTRIBUTI per un IMPORTO PARI a 1.5 </a:t>
            </a:r>
            <a:r>
              <a:rPr lang="it-IT" b="1" dirty="0" err="1" smtClean="0">
                <a:solidFill>
                  <a:srgbClr val="003399"/>
                </a:solidFill>
              </a:rPr>
              <a:t>mld</a:t>
            </a:r>
            <a:endParaRPr lang="it-IT" b="1" dirty="0" smtClean="0">
              <a:solidFill>
                <a:srgbClr val="003399"/>
              </a:solidFill>
            </a:endParaRPr>
          </a:p>
          <a:p>
            <a:pPr algn="just">
              <a:buFont typeface="Arial" pitchFamily="34" charset="0"/>
              <a:buChar char="•"/>
            </a:pPr>
            <a:r>
              <a:rPr lang="it-IT" b="1" dirty="0" smtClean="0"/>
              <a:t> Criticità: Il problema “tecnico” fondamentale è la gestione finanziaria, il paradosso di un </a:t>
            </a:r>
            <a:r>
              <a:rPr lang="it-IT" b="1" i="1" dirty="0" smtClean="0"/>
              <a:t>surplus di cassa</a:t>
            </a:r>
            <a:r>
              <a:rPr lang="it-IT" b="1" dirty="0" smtClean="0"/>
              <a:t> da non poter impiegare per i pagamenti</a:t>
            </a:r>
            <a:endParaRPr lang="it-IT" b="1" dirty="0"/>
          </a:p>
        </p:txBody>
      </p:sp>
      <p:pic>
        <p:nvPicPr>
          <p:cNvPr id="23" name="Immagine 22"/>
          <p:cNvPicPr>
            <a:picLocks noChangeAspect="1"/>
          </p:cNvPicPr>
          <p:nvPr/>
        </p:nvPicPr>
        <p:blipFill>
          <a:blip r:embed="rId8">
            <a:extLst>
              <a:ext uri="{28A0092B-C50C-407E-A947-70E740481C1C}">
                <a14:useLocalDpi xmlns="" xmlns:a14="http://schemas.microsoft.com/office/drawing/2010/main" val="0"/>
              </a:ext>
            </a:extLst>
          </a:blip>
          <a:stretch>
            <a:fillRect/>
          </a:stretch>
        </p:blipFill>
        <p:spPr>
          <a:xfrm>
            <a:off x="11400670" y="6247349"/>
            <a:ext cx="490373" cy="634183"/>
          </a:xfrm>
          <a:prstGeom prst="rect">
            <a:avLst/>
          </a:prstGeom>
        </p:spPr>
      </p:pic>
      <p:pic>
        <p:nvPicPr>
          <p:cNvPr id="24" name="Immagine 23" descr="Descrizione: images"/>
          <p:cNvPicPr/>
          <p:nvPr/>
        </p:nvPicPr>
        <p:blipFill>
          <a:blip r:embed="rId9"/>
          <a:srcRect/>
          <a:stretch>
            <a:fillRect/>
          </a:stretch>
        </p:blipFill>
        <p:spPr bwMode="auto">
          <a:xfrm>
            <a:off x="10809156" y="6262233"/>
            <a:ext cx="516349" cy="550320"/>
          </a:xfrm>
          <a:prstGeom prst="rect">
            <a:avLst/>
          </a:prstGeom>
          <a:noFill/>
          <a:ln w="9525">
            <a:solidFill>
              <a:schemeClr val="accent1"/>
            </a:solidFill>
            <a:miter lim="800000"/>
            <a:headEnd/>
            <a:tailEnd/>
          </a:ln>
        </p:spPr>
      </p:pic>
      <p:sp>
        <p:nvSpPr>
          <p:cNvPr id="2" name="Segnaposto numero diapositiva 1"/>
          <p:cNvSpPr>
            <a:spLocks noGrp="1"/>
          </p:cNvSpPr>
          <p:nvPr>
            <p:ph type="sldNum" sz="quarter" idx="12"/>
          </p:nvPr>
        </p:nvSpPr>
        <p:spPr/>
        <p:txBody>
          <a:bodyPr/>
          <a:lstStyle/>
          <a:p>
            <a:fld id="{D57F1E4F-1CFF-5643-939E-02111984F565}" type="slidenum">
              <a:rPr lang="en-US" smtClean="0"/>
              <a:pPr/>
              <a:t>12</a:t>
            </a:fld>
            <a:endParaRPr lang="en-US" dirty="0"/>
          </a:p>
        </p:txBody>
      </p:sp>
    </p:spTree>
    <p:extLst>
      <p:ext uri="{BB962C8B-B14F-4D97-AF65-F5344CB8AC3E}">
        <p14:creationId xmlns="" xmlns:p14="http://schemas.microsoft.com/office/powerpoint/2010/main" val="101153319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Grafico 10"/>
          <p:cNvGraphicFramePr/>
          <p:nvPr>
            <p:extLst>
              <p:ext uri="{D42A27DB-BD31-4B8C-83A1-F6EECF244321}">
                <p14:modId xmlns="" xmlns:p14="http://schemas.microsoft.com/office/powerpoint/2010/main" val="1978792048"/>
              </p:ext>
            </p:extLst>
          </p:nvPr>
        </p:nvGraphicFramePr>
        <p:xfrm>
          <a:off x="2537861" y="704850"/>
          <a:ext cx="8406363" cy="4467225"/>
        </p:xfrm>
        <a:graphic>
          <a:graphicData uri="http://schemas.openxmlformats.org/drawingml/2006/chart">
            <c:chart xmlns:c="http://schemas.openxmlformats.org/drawingml/2006/chart" xmlns:r="http://schemas.openxmlformats.org/officeDocument/2006/relationships" r:id="rId3"/>
          </a:graphicData>
        </a:graphic>
      </p:graphicFrame>
      <p:sp>
        <p:nvSpPr>
          <p:cNvPr id="12" name="Segnaposto contenuto 11"/>
          <p:cNvSpPr>
            <a:spLocks noGrp="1"/>
          </p:cNvSpPr>
          <p:nvPr>
            <p:ph idx="1"/>
          </p:nvPr>
        </p:nvSpPr>
        <p:spPr>
          <a:xfrm>
            <a:off x="1427604" y="1140246"/>
            <a:ext cx="9601196" cy="969485"/>
          </a:xfrm>
        </p:spPr>
        <p:txBody>
          <a:bodyPr>
            <a:normAutofit/>
          </a:bodyPr>
          <a:lstStyle/>
          <a:p>
            <a:pPr lvl="0">
              <a:spcBef>
                <a:spcPts val="0"/>
              </a:spcBef>
              <a:spcAft>
                <a:spcPts val="0"/>
              </a:spcAft>
              <a:buNone/>
            </a:pPr>
            <a:r>
              <a:rPr lang="it-IT" sz="2000" dirty="0" smtClean="0"/>
              <a:t>	</a:t>
            </a:r>
          </a:p>
          <a:p>
            <a:pPr lvl="0">
              <a:spcBef>
                <a:spcPts val="0"/>
              </a:spcBef>
              <a:spcAft>
                <a:spcPts val="0"/>
              </a:spcAft>
              <a:buNone/>
            </a:pPr>
            <a:endParaRPr lang="it-IT" sz="2000" dirty="0" smtClean="0"/>
          </a:p>
        </p:txBody>
      </p:sp>
      <p:sp>
        <p:nvSpPr>
          <p:cNvPr id="17" name="Segnaposto contenuto 11"/>
          <p:cNvSpPr txBox="1">
            <a:spLocks/>
          </p:cNvSpPr>
          <p:nvPr/>
        </p:nvSpPr>
        <p:spPr>
          <a:xfrm>
            <a:off x="2514600" y="5054677"/>
            <a:ext cx="8382000" cy="1101686"/>
          </a:xfrm>
          <a:prstGeom prst="rect">
            <a:avLst/>
          </a:prstGeom>
        </p:spPr>
        <p:txBody>
          <a:bodyPr vert="horz" lIns="91440" tIns="45720" rIns="91440" bIns="45720" rtlCol="0" anchor="t">
            <a:noAutofit/>
          </a:bodyPr>
          <a:lstStyle/>
          <a:p>
            <a:pPr algn="just">
              <a:buFont typeface="Arial" pitchFamily="34" charset="0"/>
              <a:buChar char="•"/>
            </a:pPr>
            <a:r>
              <a:rPr lang="it-IT" dirty="0" smtClean="0">
                <a:solidFill>
                  <a:schemeClr val="tx1">
                    <a:lumMod val="85000"/>
                    <a:lumOff val="15000"/>
                  </a:schemeClr>
                </a:solidFill>
              </a:rPr>
              <a:t> </a:t>
            </a:r>
            <a:r>
              <a:rPr lang="it-IT" b="1" dirty="0" smtClean="0">
                <a:solidFill>
                  <a:schemeClr val="tx1">
                    <a:lumMod val="85000"/>
                    <a:lumOff val="15000"/>
                  </a:schemeClr>
                </a:solidFill>
              </a:rPr>
              <a:t>N</a:t>
            </a:r>
            <a:r>
              <a:rPr lang="it-IT" b="1" dirty="0" smtClean="0"/>
              <a:t>ell’ultimo anno sono stati </a:t>
            </a:r>
            <a:r>
              <a:rPr lang="it-IT" b="1" dirty="0" smtClean="0">
                <a:solidFill>
                  <a:srgbClr val="003399"/>
                </a:solidFill>
              </a:rPr>
              <a:t>CONCESSI CONTRIBUTI per un IMPORTO PARI a quello concesso nei QUATTRO ANNI precedenti</a:t>
            </a:r>
          </a:p>
          <a:p>
            <a:pPr algn="just">
              <a:buFont typeface="Arial" pitchFamily="34" charset="0"/>
              <a:buChar char="•"/>
            </a:pPr>
            <a:r>
              <a:rPr lang="it-IT" b="1" dirty="0" smtClean="0"/>
              <a:t> Criticità: Il problema “tecnico” fondamentale è la gestione finanziaria, il paradosso di un </a:t>
            </a:r>
            <a:r>
              <a:rPr lang="it-IT" b="1" i="1" dirty="0" smtClean="0"/>
              <a:t>surplus di cassa</a:t>
            </a:r>
            <a:r>
              <a:rPr lang="it-IT" b="1" dirty="0" smtClean="0"/>
              <a:t> da non poter impiegare per i pagamenti</a:t>
            </a:r>
            <a:endParaRPr lang="it-IT" b="1" dirty="0"/>
          </a:p>
        </p:txBody>
      </p:sp>
      <p:pic>
        <p:nvPicPr>
          <p:cNvPr id="15" name="Immagine 14"/>
          <p:cNvPicPr>
            <a:picLocks noChangeAspect="1"/>
          </p:cNvPicPr>
          <p:nvPr/>
        </p:nvPicPr>
        <p:blipFill rotWithShape="1">
          <a:blip r:embed="rId4">
            <a:extLst>
              <a:ext uri="{28A0092B-C50C-407E-A947-70E740481C1C}">
                <a14:useLocalDpi xmlns="" xmlns:a14="http://schemas.microsoft.com/office/drawing/2010/main" val="0"/>
              </a:ext>
            </a:extLst>
          </a:blip>
          <a:srcRect t="-1" r="81607" b="-181"/>
          <a:stretch/>
        </p:blipFill>
        <p:spPr>
          <a:xfrm>
            <a:off x="-1" y="0"/>
            <a:ext cx="2238375" cy="6858000"/>
          </a:xfrm>
          <a:prstGeom prst="rect">
            <a:avLst/>
          </a:prstGeom>
        </p:spPr>
      </p:pic>
      <p:sp>
        <p:nvSpPr>
          <p:cNvPr id="16" name="CasellaDiTesto 15"/>
          <p:cNvSpPr txBox="1"/>
          <p:nvPr/>
        </p:nvSpPr>
        <p:spPr>
          <a:xfrm>
            <a:off x="-145528" y="1103388"/>
            <a:ext cx="2530101" cy="215444"/>
          </a:xfrm>
          <a:prstGeom prst="rect">
            <a:avLst/>
          </a:prstGeom>
          <a:noFill/>
        </p:spPr>
        <p:txBody>
          <a:bodyPr wrap="square" rtlCol="0">
            <a:spAutoFit/>
          </a:bodyPr>
          <a:lstStyle/>
          <a:p>
            <a:pPr algn="ctr"/>
            <a:r>
              <a:rPr lang="it-IT" sz="800" b="1" dirty="0" smtClean="0">
                <a:solidFill>
                  <a:srgbClr val="FFCC00"/>
                </a:solidFill>
                <a:latin typeface="Arial" panose="020B0604020202020204" pitchFamily="34" charset="0"/>
                <a:cs typeface="Arial" panose="020B0604020202020204" pitchFamily="34" charset="0"/>
              </a:rPr>
              <a:t>Ufficio Speciale per la Ricostruzione L’Aquila</a:t>
            </a:r>
            <a:endParaRPr lang="it-IT" sz="800" b="1" dirty="0">
              <a:solidFill>
                <a:srgbClr val="FFCC00"/>
              </a:solidFill>
              <a:latin typeface="Arial" panose="020B0604020202020204" pitchFamily="34" charset="0"/>
              <a:cs typeface="Arial" panose="020B0604020202020204" pitchFamily="34" charset="0"/>
            </a:endParaRPr>
          </a:p>
        </p:txBody>
      </p:sp>
      <p:pic>
        <p:nvPicPr>
          <p:cNvPr id="18" name="Immagine 17"/>
          <p:cNvPicPr>
            <a:picLocks noChangeAspect="1"/>
          </p:cNvPicPr>
          <p:nvPr/>
        </p:nvPicPr>
        <p:blipFill rotWithShape="1">
          <a:blip r:embed="rId5">
            <a:extLst>
              <a:ext uri="{BEBA8EAE-BF5A-486C-A8C5-ECC9F3942E4B}">
                <a14:imgProps xmlns="" xmlns:a14="http://schemas.microsoft.com/office/drawing/2010/main">
                  <a14:imgLayer r:embed="rId6">
                    <a14:imgEffect>
                      <a14:artisticCrisscrossEtching/>
                    </a14:imgEffect>
                  </a14:imgLayer>
                </a14:imgProps>
              </a:ext>
              <a:ext uri="{28A0092B-C50C-407E-A947-70E740481C1C}">
                <a14:useLocalDpi xmlns="" xmlns:a14="http://schemas.microsoft.com/office/drawing/2010/main" val="0"/>
              </a:ext>
            </a:extLst>
          </a:blip>
          <a:srcRect l="16280" t="17124" r="15682" b="26347"/>
          <a:stretch/>
        </p:blipFill>
        <p:spPr>
          <a:xfrm>
            <a:off x="23271" y="32516"/>
            <a:ext cx="2224629" cy="1140835"/>
          </a:xfrm>
          <a:prstGeom prst="rect">
            <a:avLst/>
          </a:prstGeom>
        </p:spPr>
      </p:pic>
      <p:sp>
        <p:nvSpPr>
          <p:cNvPr id="19" name="Segnaposto piè di pagina 3"/>
          <p:cNvSpPr>
            <a:spLocks noGrp="1"/>
          </p:cNvSpPr>
          <p:nvPr>
            <p:ph type="ftr" sz="quarter" idx="11"/>
          </p:nvPr>
        </p:nvSpPr>
        <p:spPr>
          <a:xfrm>
            <a:off x="2143460" y="6069430"/>
            <a:ext cx="7879977" cy="764477"/>
          </a:xfrm>
        </p:spPr>
        <p:txBody>
          <a:bodyPr/>
          <a:lstStyle/>
          <a:p>
            <a:pPr algn="ctr"/>
            <a:r>
              <a:rPr lang="en-US" sz="1600" b="1" i="1" dirty="0" smtClean="0"/>
              <a:t>Convegno“5 anni dopo” – 5 </a:t>
            </a:r>
            <a:r>
              <a:rPr lang="it-IT" sz="1600" b="1" i="1" dirty="0" smtClean="0"/>
              <a:t>Aprile</a:t>
            </a:r>
            <a:r>
              <a:rPr lang="en-US" sz="1600" b="1" i="1" dirty="0" smtClean="0"/>
              <a:t> 2014</a:t>
            </a:r>
          </a:p>
        </p:txBody>
      </p:sp>
      <p:sp>
        <p:nvSpPr>
          <p:cNvPr id="20" name="Rettangolo 19"/>
          <p:cNvSpPr/>
          <p:nvPr/>
        </p:nvSpPr>
        <p:spPr>
          <a:xfrm>
            <a:off x="-9527" y="2257689"/>
            <a:ext cx="2215103" cy="1231106"/>
          </a:xfrm>
          <a:prstGeom prst="rect">
            <a:avLst/>
          </a:prstGeom>
          <a:noFill/>
          <a:ln w="19050">
            <a:solidFill>
              <a:srgbClr val="FFC000"/>
            </a:solidFill>
          </a:ln>
          <a:effectLst>
            <a:outerShdw dist="38100" dir="2700000" sx="69000" sy="69000" algn="tl" rotWithShape="0">
              <a:prstClr val="black">
                <a:alpha val="38000"/>
              </a:prstClr>
            </a:outerShdw>
            <a:softEdge rad="0"/>
          </a:effectLst>
        </p:spPr>
        <p:txBody>
          <a:bodyPr wrap="square">
            <a:spAutoFit/>
          </a:bodyPr>
          <a:lstStyle/>
          <a:p>
            <a:pPr algn="ctr"/>
            <a:r>
              <a:rPr lang="it-IT" b="1" i="1" dirty="0" smtClean="0">
                <a:solidFill>
                  <a:srgbClr val="FFCC00"/>
                </a:solidFill>
              </a:rPr>
              <a:t>Monitoraggio ex DM MEF 29/10/2012</a:t>
            </a:r>
          </a:p>
          <a:p>
            <a:pPr algn="ctr"/>
            <a:r>
              <a:rPr lang="it-IT" b="1" i="1" dirty="0" smtClean="0">
                <a:solidFill>
                  <a:srgbClr val="FFCC00"/>
                </a:solidFill>
              </a:rPr>
              <a:t>Interventi conclusi</a:t>
            </a:r>
          </a:p>
          <a:p>
            <a:pPr algn="ctr"/>
            <a:r>
              <a:rPr lang="it-IT" sz="2000" b="1" i="1" dirty="0" smtClean="0">
                <a:solidFill>
                  <a:srgbClr val="FFCC00"/>
                </a:solidFill>
              </a:rPr>
              <a:t>L’Aquila</a:t>
            </a:r>
            <a:endParaRPr lang="it-IT" sz="2000" i="1" dirty="0">
              <a:solidFill>
                <a:srgbClr val="FFCC00"/>
              </a:solidFill>
            </a:endParaRPr>
          </a:p>
        </p:txBody>
      </p:sp>
      <p:pic>
        <p:nvPicPr>
          <p:cNvPr id="9" name="Immagine 8"/>
          <p:cNvPicPr>
            <a:picLocks noChangeAspect="1"/>
          </p:cNvPicPr>
          <p:nvPr/>
        </p:nvPicPr>
        <p:blipFill>
          <a:blip r:embed="rId7">
            <a:extLst>
              <a:ext uri="{28A0092B-C50C-407E-A947-70E740481C1C}">
                <a14:useLocalDpi xmlns="" xmlns:a14="http://schemas.microsoft.com/office/drawing/2010/main" val="0"/>
              </a:ext>
            </a:extLst>
          </a:blip>
          <a:stretch>
            <a:fillRect/>
          </a:stretch>
        </p:blipFill>
        <p:spPr>
          <a:xfrm>
            <a:off x="10268510" y="0"/>
            <a:ext cx="1923490" cy="1376845"/>
          </a:xfrm>
          <a:prstGeom prst="rect">
            <a:avLst/>
          </a:prstGeom>
        </p:spPr>
      </p:pic>
      <p:pic>
        <p:nvPicPr>
          <p:cNvPr id="21" name="Immagine 20"/>
          <p:cNvPicPr>
            <a:picLocks noChangeAspect="1"/>
          </p:cNvPicPr>
          <p:nvPr/>
        </p:nvPicPr>
        <p:blipFill>
          <a:blip r:embed="rId8">
            <a:extLst>
              <a:ext uri="{28A0092B-C50C-407E-A947-70E740481C1C}">
                <a14:useLocalDpi xmlns="" xmlns:a14="http://schemas.microsoft.com/office/drawing/2010/main" val="0"/>
              </a:ext>
            </a:extLst>
          </a:blip>
          <a:stretch>
            <a:fillRect/>
          </a:stretch>
        </p:blipFill>
        <p:spPr>
          <a:xfrm>
            <a:off x="11400670" y="6247349"/>
            <a:ext cx="490373" cy="634183"/>
          </a:xfrm>
          <a:prstGeom prst="rect">
            <a:avLst/>
          </a:prstGeom>
        </p:spPr>
      </p:pic>
      <p:pic>
        <p:nvPicPr>
          <p:cNvPr id="22" name="Immagine 21" descr="Descrizione: images"/>
          <p:cNvPicPr/>
          <p:nvPr/>
        </p:nvPicPr>
        <p:blipFill>
          <a:blip r:embed="rId9"/>
          <a:srcRect/>
          <a:stretch>
            <a:fillRect/>
          </a:stretch>
        </p:blipFill>
        <p:spPr bwMode="auto">
          <a:xfrm>
            <a:off x="10809156" y="6262233"/>
            <a:ext cx="516349" cy="550320"/>
          </a:xfrm>
          <a:prstGeom prst="rect">
            <a:avLst/>
          </a:prstGeom>
          <a:noFill/>
          <a:ln w="9525">
            <a:solidFill>
              <a:schemeClr val="accent1"/>
            </a:solidFill>
            <a:miter lim="800000"/>
            <a:headEnd/>
            <a:tailEnd/>
          </a:ln>
        </p:spPr>
      </p:pic>
      <p:sp>
        <p:nvSpPr>
          <p:cNvPr id="2" name="Segnaposto numero diapositiva 1"/>
          <p:cNvSpPr>
            <a:spLocks noGrp="1"/>
          </p:cNvSpPr>
          <p:nvPr>
            <p:ph type="sldNum" sz="quarter" idx="12"/>
          </p:nvPr>
        </p:nvSpPr>
        <p:spPr/>
        <p:txBody>
          <a:bodyPr/>
          <a:lstStyle/>
          <a:p>
            <a:fld id="{D57F1E4F-1CFF-5643-939E-02111984F565}" type="slidenum">
              <a:rPr lang="en-US" smtClean="0"/>
              <a:pPr/>
              <a:t>13</a:t>
            </a:fld>
            <a:endParaRPr lang="en-US" dirty="0"/>
          </a:p>
        </p:txBody>
      </p:sp>
    </p:spTree>
    <p:extLst>
      <p:ext uri="{BB962C8B-B14F-4D97-AF65-F5344CB8AC3E}">
        <p14:creationId xmlns="" xmlns:p14="http://schemas.microsoft.com/office/powerpoint/2010/main" val="101153319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0268510" y="0"/>
            <a:ext cx="1923490" cy="1376845"/>
          </a:xfrm>
          <a:prstGeom prst="rect">
            <a:avLst/>
          </a:prstGeom>
        </p:spPr>
      </p:pic>
      <p:sp>
        <p:nvSpPr>
          <p:cNvPr id="12" name="Sottotitolo 11"/>
          <p:cNvSpPr>
            <a:spLocks noGrp="1"/>
          </p:cNvSpPr>
          <p:nvPr>
            <p:ph type="subTitle" idx="1"/>
          </p:nvPr>
        </p:nvSpPr>
        <p:spPr>
          <a:xfrm>
            <a:off x="2514600" y="1743074"/>
            <a:ext cx="7153275" cy="3505201"/>
          </a:xfrm>
          <a:solidFill>
            <a:schemeClr val="bg1">
              <a:lumMod val="95000"/>
            </a:schemeClr>
          </a:solidFill>
        </p:spPr>
        <p:txBody>
          <a:bodyPr>
            <a:normAutofit fontScale="85000" lnSpcReduction="20000"/>
          </a:bodyPr>
          <a:lstStyle/>
          <a:p>
            <a:pPr algn="just"/>
            <a:r>
              <a:rPr lang="it-IT" sz="2400" dirty="0" smtClean="0"/>
              <a:t>La </a:t>
            </a:r>
            <a:r>
              <a:rPr lang="it-IT" sz="2400" b="1" dirty="0" smtClean="0">
                <a:solidFill>
                  <a:srgbClr val="003399"/>
                </a:solidFill>
              </a:rPr>
              <a:t>Delibera CIPE n. 135/2012 </a:t>
            </a:r>
            <a:r>
              <a:rPr lang="it-IT" sz="2400" dirty="0" smtClean="0"/>
              <a:t>fissa il quadro del </a:t>
            </a:r>
            <a:r>
              <a:rPr lang="it-IT" sz="2400" b="1" dirty="0" smtClean="0">
                <a:solidFill>
                  <a:srgbClr val="003399"/>
                </a:solidFill>
              </a:rPr>
              <a:t>triennio 2013 -2015</a:t>
            </a:r>
            <a:r>
              <a:rPr lang="it-IT" sz="2400" dirty="0" smtClean="0">
                <a:solidFill>
                  <a:srgbClr val="003399"/>
                </a:solidFill>
              </a:rPr>
              <a:t>, </a:t>
            </a:r>
            <a:r>
              <a:rPr lang="it-IT" sz="2400" dirty="0" smtClean="0"/>
              <a:t>e per la prima volta nei documenti di lavoro appare una valutazione del </a:t>
            </a:r>
            <a:r>
              <a:rPr lang="it-IT" sz="2400" b="1" dirty="0" smtClean="0">
                <a:solidFill>
                  <a:srgbClr val="003399"/>
                </a:solidFill>
              </a:rPr>
              <a:t>fabbisogno complessivo atteso </a:t>
            </a:r>
            <a:r>
              <a:rPr lang="it-IT" sz="2400" dirty="0" smtClean="0"/>
              <a:t>per la gestione di:</a:t>
            </a:r>
          </a:p>
          <a:p>
            <a:pPr algn="just"/>
            <a:r>
              <a:rPr lang="it-IT" sz="2400" dirty="0" smtClean="0"/>
              <a:t>- </a:t>
            </a:r>
            <a:r>
              <a:rPr lang="it-IT" sz="2400" b="1" i="1" dirty="0" smtClean="0">
                <a:solidFill>
                  <a:srgbClr val="003399"/>
                </a:solidFill>
              </a:rPr>
              <a:t>Ricostruzione privata</a:t>
            </a:r>
          </a:p>
          <a:p>
            <a:pPr algn="just"/>
            <a:r>
              <a:rPr lang="it-IT" sz="2400" i="1" dirty="0" smtClean="0">
                <a:solidFill>
                  <a:srgbClr val="003399"/>
                </a:solidFill>
              </a:rPr>
              <a:t>- </a:t>
            </a:r>
            <a:r>
              <a:rPr lang="it-IT" sz="2400" b="1" i="1" dirty="0" smtClean="0">
                <a:solidFill>
                  <a:srgbClr val="003399"/>
                </a:solidFill>
              </a:rPr>
              <a:t>Ricostruzione pubblica</a:t>
            </a:r>
          </a:p>
          <a:p>
            <a:pPr algn="just"/>
            <a:r>
              <a:rPr lang="it-IT" sz="2400" i="1" dirty="0" smtClean="0">
                <a:solidFill>
                  <a:srgbClr val="003399"/>
                </a:solidFill>
              </a:rPr>
              <a:t>- </a:t>
            </a:r>
            <a:r>
              <a:rPr lang="it-IT" sz="2400" b="1" i="1" dirty="0" smtClean="0">
                <a:solidFill>
                  <a:srgbClr val="003399"/>
                </a:solidFill>
              </a:rPr>
              <a:t>Spese emergenziali</a:t>
            </a:r>
          </a:p>
          <a:p>
            <a:pPr algn="just"/>
            <a:r>
              <a:rPr lang="it-IT" dirty="0" smtClean="0"/>
              <a:t>Si supera la visione di breve periodo preferendo un: </a:t>
            </a:r>
          </a:p>
          <a:p>
            <a:pPr algn="just"/>
            <a:r>
              <a:rPr lang="it-IT" sz="2600" b="1" dirty="0" smtClean="0">
                <a:solidFill>
                  <a:srgbClr val="003399"/>
                </a:solidFill>
              </a:rPr>
              <a:t>PROGETTO </a:t>
            </a:r>
          </a:p>
          <a:p>
            <a:pPr algn="just"/>
            <a:r>
              <a:rPr lang="it-IT" sz="2200" b="1" dirty="0" smtClean="0">
                <a:solidFill>
                  <a:srgbClr val="003399"/>
                </a:solidFill>
              </a:rPr>
              <a:t>                     CONDIVISO </a:t>
            </a:r>
            <a:r>
              <a:rPr lang="it-IT" b="1" dirty="0" smtClean="0"/>
              <a:t>(</a:t>
            </a:r>
            <a:r>
              <a:rPr lang="it-IT" b="1" dirty="0" err="1" smtClean="0"/>
              <a:t>stakeholders</a:t>
            </a:r>
            <a:r>
              <a:rPr lang="it-IT" b="1" dirty="0" smtClean="0"/>
              <a:t>, PAC e PAL) e </a:t>
            </a:r>
          </a:p>
          <a:p>
            <a:pPr algn="just"/>
            <a:r>
              <a:rPr lang="it-IT" sz="2200" b="1" dirty="0" smtClean="0">
                <a:solidFill>
                  <a:srgbClr val="003399"/>
                </a:solidFill>
              </a:rPr>
              <a:t>                     CONTROLLABILE</a:t>
            </a:r>
            <a:r>
              <a:rPr lang="it-IT" b="1" dirty="0" smtClean="0"/>
              <a:t> (Ministero dell’Economia, cittadini)</a:t>
            </a:r>
            <a:endParaRPr lang="it-IT" dirty="0"/>
          </a:p>
        </p:txBody>
      </p:sp>
      <p:pic>
        <p:nvPicPr>
          <p:cNvPr id="15" name="Immagine 14"/>
          <p:cNvPicPr>
            <a:picLocks noChangeAspect="1"/>
          </p:cNvPicPr>
          <p:nvPr/>
        </p:nvPicPr>
        <p:blipFill rotWithShape="1">
          <a:blip r:embed="rId4">
            <a:extLst>
              <a:ext uri="{28A0092B-C50C-407E-A947-70E740481C1C}">
                <a14:useLocalDpi xmlns="" xmlns:a14="http://schemas.microsoft.com/office/drawing/2010/main" val="0"/>
              </a:ext>
            </a:extLst>
          </a:blip>
          <a:srcRect t="-1" r="81607" b="-181"/>
          <a:stretch/>
        </p:blipFill>
        <p:spPr>
          <a:xfrm>
            <a:off x="-1" y="0"/>
            <a:ext cx="2238375" cy="6858000"/>
          </a:xfrm>
          <a:prstGeom prst="rect">
            <a:avLst/>
          </a:prstGeom>
        </p:spPr>
      </p:pic>
      <p:sp>
        <p:nvSpPr>
          <p:cNvPr id="16" name="CasellaDiTesto 15"/>
          <p:cNvSpPr txBox="1"/>
          <p:nvPr/>
        </p:nvSpPr>
        <p:spPr>
          <a:xfrm>
            <a:off x="-145528" y="1103388"/>
            <a:ext cx="2530101" cy="215444"/>
          </a:xfrm>
          <a:prstGeom prst="rect">
            <a:avLst/>
          </a:prstGeom>
          <a:noFill/>
        </p:spPr>
        <p:txBody>
          <a:bodyPr wrap="square" rtlCol="0">
            <a:spAutoFit/>
          </a:bodyPr>
          <a:lstStyle/>
          <a:p>
            <a:pPr algn="ctr"/>
            <a:r>
              <a:rPr lang="it-IT" sz="800" b="1" dirty="0" smtClean="0">
                <a:solidFill>
                  <a:srgbClr val="FFCC00"/>
                </a:solidFill>
                <a:latin typeface="Arial" panose="020B0604020202020204" pitchFamily="34" charset="0"/>
                <a:cs typeface="Arial" panose="020B0604020202020204" pitchFamily="34" charset="0"/>
              </a:rPr>
              <a:t>Ufficio Speciale per la Ricostruzione L’Aquila</a:t>
            </a:r>
            <a:endParaRPr lang="it-IT" sz="800" b="1" dirty="0">
              <a:solidFill>
                <a:srgbClr val="FFCC00"/>
              </a:solidFill>
              <a:latin typeface="Arial" panose="020B0604020202020204" pitchFamily="34" charset="0"/>
              <a:cs typeface="Arial" panose="020B0604020202020204" pitchFamily="34" charset="0"/>
            </a:endParaRPr>
          </a:p>
        </p:txBody>
      </p:sp>
      <p:pic>
        <p:nvPicPr>
          <p:cNvPr id="17" name="Immagine 16"/>
          <p:cNvPicPr>
            <a:picLocks noChangeAspect="1"/>
          </p:cNvPicPr>
          <p:nvPr/>
        </p:nvPicPr>
        <p:blipFill rotWithShape="1">
          <a:blip r:embed="rId5">
            <a:extLst>
              <a:ext uri="{BEBA8EAE-BF5A-486C-A8C5-ECC9F3942E4B}">
                <a14:imgProps xmlns="" xmlns:a14="http://schemas.microsoft.com/office/drawing/2010/main">
                  <a14:imgLayer r:embed="rId6">
                    <a14:imgEffect>
                      <a14:artisticCrisscrossEtching/>
                    </a14:imgEffect>
                  </a14:imgLayer>
                </a14:imgProps>
              </a:ext>
              <a:ext uri="{28A0092B-C50C-407E-A947-70E740481C1C}">
                <a14:useLocalDpi xmlns="" xmlns:a14="http://schemas.microsoft.com/office/drawing/2010/main" val="0"/>
              </a:ext>
            </a:extLst>
          </a:blip>
          <a:srcRect l="16280" t="17124" r="15682" b="26347"/>
          <a:stretch/>
        </p:blipFill>
        <p:spPr>
          <a:xfrm>
            <a:off x="23271" y="32516"/>
            <a:ext cx="2224629" cy="1140835"/>
          </a:xfrm>
          <a:prstGeom prst="rect">
            <a:avLst/>
          </a:prstGeom>
        </p:spPr>
      </p:pic>
      <p:sp>
        <p:nvSpPr>
          <p:cNvPr id="18" name="Segnaposto piè di pagina 3"/>
          <p:cNvSpPr>
            <a:spLocks noGrp="1"/>
          </p:cNvSpPr>
          <p:nvPr>
            <p:ph type="ftr" sz="quarter" idx="11"/>
          </p:nvPr>
        </p:nvSpPr>
        <p:spPr>
          <a:xfrm>
            <a:off x="2143460" y="6069430"/>
            <a:ext cx="7879977" cy="764477"/>
          </a:xfrm>
        </p:spPr>
        <p:txBody>
          <a:bodyPr/>
          <a:lstStyle/>
          <a:p>
            <a:pPr algn="ctr"/>
            <a:r>
              <a:rPr lang="en-US" sz="1600" b="1" i="1" dirty="0" smtClean="0"/>
              <a:t>Convegno“5 anni dopo” – 5 </a:t>
            </a:r>
            <a:r>
              <a:rPr lang="it-IT" sz="1600" b="1" i="1" dirty="0" smtClean="0"/>
              <a:t>Aprile</a:t>
            </a:r>
            <a:r>
              <a:rPr lang="en-US" sz="1600" b="1" i="1" dirty="0" smtClean="0"/>
              <a:t> 2014</a:t>
            </a:r>
          </a:p>
        </p:txBody>
      </p:sp>
      <p:sp>
        <p:nvSpPr>
          <p:cNvPr id="19" name="Rettangolo 18"/>
          <p:cNvSpPr/>
          <p:nvPr/>
        </p:nvSpPr>
        <p:spPr>
          <a:xfrm>
            <a:off x="137906" y="2200096"/>
            <a:ext cx="2005554" cy="1200329"/>
          </a:xfrm>
          <a:prstGeom prst="rect">
            <a:avLst/>
          </a:prstGeom>
          <a:noFill/>
          <a:ln w="19050">
            <a:solidFill>
              <a:srgbClr val="FFC000"/>
            </a:solidFill>
          </a:ln>
          <a:effectLst>
            <a:outerShdw dist="38100" dir="2700000" sx="69000" sy="69000" algn="tl" rotWithShape="0">
              <a:prstClr val="black">
                <a:alpha val="38000"/>
              </a:prstClr>
            </a:outerShdw>
            <a:softEdge rad="0"/>
          </a:effectLst>
        </p:spPr>
        <p:txBody>
          <a:bodyPr wrap="square">
            <a:spAutoFit/>
          </a:bodyPr>
          <a:lstStyle/>
          <a:p>
            <a:pPr algn="ctr"/>
            <a:r>
              <a:rPr lang="it-IT" b="1" dirty="0">
                <a:solidFill>
                  <a:srgbClr val="FFCC00"/>
                </a:solidFill>
              </a:rPr>
              <a:t>Dalla visione di </a:t>
            </a:r>
            <a:r>
              <a:rPr lang="it-IT" b="1" dirty="0" smtClean="0">
                <a:solidFill>
                  <a:srgbClr val="FFCC00"/>
                </a:solidFill>
              </a:rPr>
              <a:t>breve periodo, </a:t>
            </a:r>
            <a:r>
              <a:rPr lang="it-IT" b="1" dirty="0">
                <a:solidFill>
                  <a:srgbClr val="FFCC00"/>
                </a:solidFill>
              </a:rPr>
              <a:t>a quella di </a:t>
            </a:r>
            <a:r>
              <a:rPr lang="it-IT" b="1" dirty="0" smtClean="0">
                <a:solidFill>
                  <a:srgbClr val="FFCC00"/>
                </a:solidFill>
              </a:rPr>
              <a:t>medio e lungo </a:t>
            </a:r>
            <a:r>
              <a:rPr lang="it-IT" b="1" dirty="0">
                <a:solidFill>
                  <a:srgbClr val="FFCC00"/>
                </a:solidFill>
              </a:rPr>
              <a:t>periodo</a:t>
            </a:r>
            <a:endParaRPr lang="it-IT" sz="2000" i="1" dirty="0">
              <a:solidFill>
                <a:srgbClr val="FFCC00"/>
              </a:solidFill>
            </a:endParaRPr>
          </a:p>
        </p:txBody>
      </p:sp>
      <p:pic>
        <p:nvPicPr>
          <p:cNvPr id="20" name="Immagine 19"/>
          <p:cNvPicPr>
            <a:picLocks noChangeAspect="1"/>
          </p:cNvPicPr>
          <p:nvPr/>
        </p:nvPicPr>
        <p:blipFill>
          <a:blip r:embed="rId7">
            <a:extLst>
              <a:ext uri="{28A0092B-C50C-407E-A947-70E740481C1C}">
                <a14:useLocalDpi xmlns="" xmlns:a14="http://schemas.microsoft.com/office/drawing/2010/main" val="0"/>
              </a:ext>
            </a:extLst>
          </a:blip>
          <a:stretch>
            <a:fillRect/>
          </a:stretch>
        </p:blipFill>
        <p:spPr>
          <a:xfrm>
            <a:off x="11400670" y="6199724"/>
            <a:ext cx="490373" cy="634183"/>
          </a:xfrm>
          <a:prstGeom prst="rect">
            <a:avLst/>
          </a:prstGeom>
        </p:spPr>
      </p:pic>
      <p:pic>
        <p:nvPicPr>
          <p:cNvPr id="21" name="Immagine 20" descr="Descrizione: images"/>
          <p:cNvPicPr/>
          <p:nvPr/>
        </p:nvPicPr>
        <p:blipFill>
          <a:blip r:embed="rId8"/>
          <a:srcRect/>
          <a:stretch>
            <a:fillRect/>
          </a:stretch>
        </p:blipFill>
        <p:spPr bwMode="auto">
          <a:xfrm>
            <a:off x="10809156" y="6214608"/>
            <a:ext cx="516349" cy="550320"/>
          </a:xfrm>
          <a:prstGeom prst="rect">
            <a:avLst/>
          </a:prstGeom>
          <a:noFill/>
          <a:ln w="9525">
            <a:solidFill>
              <a:schemeClr val="accent1"/>
            </a:solidFill>
            <a:miter lim="800000"/>
            <a:headEnd/>
            <a:tailEnd/>
          </a:ln>
        </p:spPr>
      </p:pic>
      <p:sp>
        <p:nvSpPr>
          <p:cNvPr id="3" name="Segnaposto numero diapositiva 2"/>
          <p:cNvSpPr>
            <a:spLocks noGrp="1"/>
          </p:cNvSpPr>
          <p:nvPr>
            <p:ph type="sldNum" sz="quarter" idx="12"/>
          </p:nvPr>
        </p:nvSpPr>
        <p:spPr/>
        <p:txBody>
          <a:bodyPr/>
          <a:lstStyle/>
          <a:p>
            <a:fld id="{D57F1E4F-1CFF-5643-939E-02111984F565}" type="slidenum">
              <a:rPr lang="en-US" smtClean="0"/>
              <a:pPr/>
              <a:t>14</a:t>
            </a:fld>
            <a:endParaRPr lang="en-US" dirty="0"/>
          </a:p>
        </p:txBody>
      </p:sp>
    </p:spTree>
    <p:extLst>
      <p:ext uri="{BB962C8B-B14F-4D97-AF65-F5344CB8AC3E}">
        <p14:creationId xmlns="" xmlns:p14="http://schemas.microsoft.com/office/powerpoint/2010/main" val="10115331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10268510" y="0"/>
            <a:ext cx="1923490" cy="1376845"/>
          </a:xfrm>
          <a:prstGeom prst="rect">
            <a:avLst/>
          </a:prstGeom>
        </p:spPr>
      </p:pic>
      <p:graphicFrame>
        <p:nvGraphicFramePr>
          <p:cNvPr id="23" name="Segnaposto contenuto 22"/>
          <p:cNvGraphicFramePr>
            <a:graphicFrameLocks noGrp="1" noChangeAspect="1"/>
          </p:cNvGraphicFramePr>
          <p:nvPr>
            <p:ph idx="1"/>
            <p:extLst>
              <p:ext uri="{D42A27DB-BD31-4B8C-83A1-F6EECF244321}">
                <p14:modId xmlns="" xmlns:p14="http://schemas.microsoft.com/office/powerpoint/2010/main" val="2167053955"/>
              </p:ext>
            </p:extLst>
          </p:nvPr>
        </p:nvGraphicFramePr>
        <p:xfrm>
          <a:off x="2164622" y="322370"/>
          <a:ext cx="9487051" cy="5954713"/>
        </p:xfrm>
        <a:graphic>
          <a:graphicData uri="http://schemas.openxmlformats.org/presentationml/2006/ole">
            <p:oleObj spid="_x0000_s67595" name="Foglio di lavoro" r:id="rId5" imgW="10287000" imgH="6797040" progId="Excel.Sheet.12">
              <p:embed/>
            </p:oleObj>
          </a:graphicData>
        </a:graphic>
      </p:graphicFrame>
      <p:pic>
        <p:nvPicPr>
          <p:cNvPr id="12" name="Immagine 11"/>
          <p:cNvPicPr>
            <a:picLocks noChangeAspect="1"/>
          </p:cNvPicPr>
          <p:nvPr/>
        </p:nvPicPr>
        <p:blipFill rotWithShape="1">
          <a:blip r:embed="rId6">
            <a:extLst>
              <a:ext uri="{28A0092B-C50C-407E-A947-70E740481C1C}">
                <a14:useLocalDpi xmlns="" xmlns:a14="http://schemas.microsoft.com/office/drawing/2010/main" val="0"/>
              </a:ext>
            </a:extLst>
          </a:blip>
          <a:srcRect t="-1" r="81607" b="-181"/>
          <a:stretch/>
        </p:blipFill>
        <p:spPr>
          <a:xfrm>
            <a:off x="-1" y="0"/>
            <a:ext cx="2238375" cy="6858000"/>
          </a:xfrm>
          <a:prstGeom prst="rect">
            <a:avLst/>
          </a:prstGeom>
        </p:spPr>
      </p:pic>
      <p:sp>
        <p:nvSpPr>
          <p:cNvPr id="15" name="CasellaDiTesto 14"/>
          <p:cNvSpPr txBox="1"/>
          <p:nvPr/>
        </p:nvSpPr>
        <p:spPr>
          <a:xfrm>
            <a:off x="-145528" y="1103388"/>
            <a:ext cx="2530101" cy="215444"/>
          </a:xfrm>
          <a:prstGeom prst="rect">
            <a:avLst/>
          </a:prstGeom>
          <a:noFill/>
        </p:spPr>
        <p:txBody>
          <a:bodyPr wrap="square" rtlCol="0">
            <a:spAutoFit/>
          </a:bodyPr>
          <a:lstStyle/>
          <a:p>
            <a:pPr algn="ctr"/>
            <a:r>
              <a:rPr lang="it-IT" sz="800" b="1" dirty="0" smtClean="0">
                <a:solidFill>
                  <a:srgbClr val="FFCC00"/>
                </a:solidFill>
                <a:latin typeface="Arial" panose="020B0604020202020204" pitchFamily="34" charset="0"/>
                <a:cs typeface="Arial" panose="020B0604020202020204" pitchFamily="34" charset="0"/>
              </a:rPr>
              <a:t>Ufficio Speciale per la Ricostruzione L’Aquila</a:t>
            </a:r>
            <a:endParaRPr lang="it-IT" sz="800" b="1" dirty="0">
              <a:solidFill>
                <a:srgbClr val="FFCC00"/>
              </a:solidFill>
              <a:latin typeface="Arial" panose="020B0604020202020204" pitchFamily="34" charset="0"/>
              <a:cs typeface="Arial" panose="020B0604020202020204" pitchFamily="34" charset="0"/>
            </a:endParaRPr>
          </a:p>
        </p:txBody>
      </p:sp>
      <p:pic>
        <p:nvPicPr>
          <p:cNvPr id="16" name="Immagine 15"/>
          <p:cNvPicPr>
            <a:picLocks noChangeAspect="1"/>
          </p:cNvPicPr>
          <p:nvPr/>
        </p:nvPicPr>
        <p:blipFill rotWithShape="1">
          <a:blip r:embed="rId7">
            <a:extLst>
              <a:ext uri="{BEBA8EAE-BF5A-486C-A8C5-ECC9F3942E4B}">
                <a14:imgProps xmlns="" xmlns:a14="http://schemas.microsoft.com/office/drawing/2010/main">
                  <a14:imgLayer r:embed="rId9">
                    <a14:imgEffect>
                      <a14:artisticCrisscrossEtching/>
                    </a14:imgEffect>
                  </a14:imgLayer>
                </a14:imgProps>
              </a:ext>
              <a:ext uri="{28A0092B-C50C-407E-A947-70E740481C1C}">
                <a14:useLocalDpi xmlns="" xmlns:a14="http://schemas.microsoft.com/office/drawing/2010/main" val="0"/>
              </a:ext>
            </a:extLst>
          </a:blip>
          <a:srcRect l="16280" t="17124" r="15682" b="26347"/>
          <a:stretch/>
        </p:blipFill>
        <p:spPr>
          <a:xfrm>
            <a:off x="23271" y="32516"/>
            <a:ext cx="2224629" cy="1140835"/>
          </a:xfrm>
          <a:prstGeom prst="rect">
            <a:avLst/>
          </a:prstGeom>
        </p:spPr>
      </p:pic>
      <p:sp>
        <p:nvSpPr>
          <p:cNvPr id="17" name="Segnaposto piè di pagina 3"/>
          <p:cNvSpPr>
            <a:spLocks noGrp="1"/>
          </p:cNvSpPr>
          <p:nvPr>
            <p:ph type="ftr" sz="quarter" idx="11"/>
          </p:nvPr>
        </p:nvSpPr>
        <p:spPr>
          <a:xfrm>
            <a:off x="2143460" y="6069430"/>
            <a:ext cx="7879977" cy="764477"/>
          </a:xfrm>
        </p:spPr>
        <p:txBody>
          <a:bodyPr/>
          <a:lstStyle/>
          <a:p>
            <a:pPr algn="ctr"/>
            <a:r>
              <a:rPr lang="en-US" sz="1600" b="1" i="1" dirty="0" smtClean="0"/>
              <a:t>Convegno“5 anni dopo” – 5 </a:t>
            </a:r>
            <a:r>
              <a:rPr lang="it-IT" sz="1600" b="1" i="1" dirty="0" smtClean="0"/>
              <a:t>Aprile</a:t>
            </a:r>
            <a:r>
              <a:rPr lang="en-US" sz="1600" b="1" i="1" dirty="0" smtClean="0"/>
              <a:t> 2014</a:t>
            </a:r>
          </a:p>
        </p:txBody>
      </p:sp>
      <p:sp>
        <p:nvSpPr>
          <p:cNvPr id="18" name="Rettangolo 17"/>
          <p:cNvSpPr/>
          <p:nvPr/>
        </p:nvSpPr>
        <p:spPr>
          <a:xfrm>
            <a:off x="4222" y="1649075"/>
            <a:ext cx="2215102" cy="1846659"/>
          </a:xfrm>
          <a:prstGeom prst="rect">
            <a:avLst/>
          </a:prstGeom>
          <a:noFill/>
          <a:ln w="19050">
            <a:solidFill>
              <a:srgbClr val="FFC000"/>
            </a:solidFill>
          </a:ln>
          <a:effectLst>
            <a:outerShdw dist="38100" dir="2700000" sx="69000" sy="69000" algn="tl" rotWithShape="0">
              <a:prstClr val="black">
                <a:alpha val="38000"/>
              </a:prstClr>
            </a:outerShdw>
            <a:softEdge rad="0"/>
          </a:effectLst>
        </p:spPr>
        <p:txBody>
          <a:bodyPr wrap="square">
            <a:spAutoFit/>
          </a:bodyPr>
          <a:lstStyle/>
          <a:p>
            <a:pPr algn="ctr"/>
            <a:r>
              <a:rPr lang="it-IT" sz="2000" b="1" dirty="0">
                <a:solidFill>
                  <a:srgbClr val="FFCC00"/>
                </a:solidFill>
              </a:rPr>
              <a:t>Coperture e impegni </a:t>
            </a:r>
            <a:r>
              <a:rPr lang="it-IT" b="1" dirty="0" smtClean="0">
                <a:solidFill>
                  <a:srgbClr val="FFCC00"/>
                </a:solidFill>
              </a:rPr>
              <a:t>RICOSTRUZIONE PRIVATA </a:t>
            </a:r>
          </a:p>
          <a:p>
            <a:pPr algn="ctr"/>
            <a:endParaRPr lang="it-IT" b="1" dirty="0" smtClean="0">
              <a:solidFill>
                <a:srgbClr val="FFCC00"/>
              </a:solidFill>
            </a:endParaRPr>
          </a:p>
          <a:p>
            <a:pPr algn="ctr"/>
            <a:r>
              <a:rPr lang="it-IT" sz="2000" b="1" dirty="0" smtClean="0">
                <a:solidFill>
                  <a:srgbClr val="FFCC00"/>
                </a:solidFill>
              </a:rPr>
              <a:t>Comune </a:t>
            </a:r>
            <a:r>
              <a:rPr lang="it-IT" sz="2000" b="1" dirty="0">
                <a:solidFill>
                  <a:srgbClr val="FFCC00"/>
                </a:solidFill>
              </a:rPr>
              <a:t>L’Aquila</a:t>
            </a:r>
            <a:endParaRPr lang="it-IT" sz="2400" i="1" dirty="0">
              <a:solidFill>
                <a:srgbClr val="FFCC00"/>
              </a:solidFill>
            </a:endParaRPr>
          </a:p>
        </p:txBody>
      </p:sp>
      <p:pic>
        <p:nvPicPr>
          <p:cNvPr id="19" name="Immagine 18"/>
          <p:cNvPicPr>
            <a:picLocks noChangeAspect="1"/>
          </p:cNvPicPr>
          <p:nvPr/>
        </p:nvPicPr>
        <p:blipFill>
          <a:blip r:embed="rId10">
            <a:extLst>
              <a:ext uri="{28A0092B-C50C-407E-A947-70E740481C1C}">
                <a14:useLocalDpi xmlns="" xmlns:a14="http://schemas.microsoft.com/office/drawing/2010/main" val="0"/>
              </a:ext>
            </a:extLst>
          </a:blip>
          <a:stretch>
            <a:fillRect/>
          </a:stretch>
        </p:blipFill>
        <p:spPr>
          <a:xfrm>
            <a:off x="11946813" y="6223817"/>
            <a:ext cx="490373" cy="634183"/>
          </a:xfrm>
          <a:prstGeom prst="rect">
            <a:avLst/>
          </a:prstGeom>
        </p:spPr>
      </p:pic>
      <p:pic>
        <p:nvPicPr>
          <p:cNvPr id="20" name="Immagine 19" descr="Descrizione: images"/>
          <p:cNvPicPr/>
          <p:nvPr/>
        </p:nvPicPr>
        <p:blipFill>
          <a:blip r:embed="rId11"/>
          <a:srcRect/>
          <a:stretch>
            <a:fillRect/>
          </a:stretch>
        </p:blipFill>
        <p:spPr bwMode="auto">
          <a:xfrm>
            <a:off x="11363338" y="6307680"/>
            <a:ext cx="516349" cy="550320"/>
          </a:xfrm>
          <a:prstGeom prst="rect">
            <a:avLst/>
          </a:prstGeom>
          <a:noFill/>
          <a:ln w="9525">
            <a:solidFill>
              <a:schemeClr val="accent1"/>
            </a:solidFill>
            <a:miter lim="800000"/>
            <a:headEnd/>
            <a:tailEnd/>
          </a:ln>
        </p:spPr>
      </p:pic>
      <p:sp>
        <p:nvSpPr>
          <p:cNvPr id="3" name="Segnaposto numero diapositiva 2"/>
          <p:cNvSpPr>
            <a:spLocks noGrp="1"/>
          </p:cNvSpPr>
          <p:nvPr>
            <p:ph type="sldNum" sz="quarter" idx="12"/>
          </p:nvPr>
        </p:nvSpPr>
        <p:spPr/>
        <p:txBody>
          <a:bodyPr/>
          <a:lstStyle/>
          <a:p>
            <a:fld id="{D57F1E4F-1CFF-5643-939E-02111984F565}" type="slidenum">
              <a:rPr lang="en-US" smtClean="0"/>
              <a:pPr/>
              <a:t>15</a:t>
            </a:fld>
            <a:endParaRPr lang="en-US" dirty="0"/>
          </a:p>
        </p:txBody>
      </p:sp>
    </p:spTree>
    <p:extLst>
      <p:ext uri="{BB962C8B-B14F-4D97-AF65-F5344CB8AC3E}">
        <p14:creationId xmlns="" xmlns:p14="http://schemas.microsoft.com/office/powerpoint/2010/main" val="410021078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olo 10"/>
          <p:cNvSpPr>
            <a:spLocks noGrp="1"/>
          </p:cNvSpPr>
          <p:nvPr>
            <p:ph type="title"/>
          </p:nvPr>
        </p:nvSpPr>
        <p:spPr/>
        <p:txBody>
          <a:bodyPr/>
          <a:lstStyle/>
          <a:p>
            <a:pPr lvl="0"/>
            <a:r>
              <a:rPr lang="it-IT" sz="2000" b="1" dirty="0" smtClean="0"/>
              <a:t>Assegnazione e impegni ricostruzione privata del Comune L’Aquila</a:t>
            </a:r>
            <a:br>
              <a:rPr lang="it-IT" sz="2000" b="1" dirty="0" smtClean="0"/>
            </a:br>
            <a:r>
              <a:rPr lang="it-IT" sz="2000" b="1" dirty="0" smtClean="0"/>
              <a:t/>
            </a:r>
            <a:br>
              <a:rPr lang="it-IT" sz="2000" b="1" dirty="0" smtClean="0"/>
            </a:br>
            <a:r>
              <a:rPr lang="it-IT" sz="2000" b="1" dirty="0" smtClean="0">
                <a:solidFill>
                  <a:srgbClr val="003399"/>
                </a:solidFill>
              </a:rPr>
              <a:t>CRITICITA’</a:t>
            </a:r>
            <a:endParaRPr lang="it-IT" sz="2000" dirty="0">
              <a:solidFill>
                <a:srgbClr val="003399"/>
              </a:solidFill>
            </a:endParaRPr>
          </a:p>
        </p:txBody>
      </p:sp>
      <p:sp>
        <p:nvSpPr>
          <p:cNvPr id="12" name="Sottotitolo 11"/>
          <p:cNvSpPr>
            <a:spLocks noGrp="1"/>
          </p:cNvSpPr>
          <p:nvPr>
            <p:ph idx="1"/>
          </p:nvPr>
        </p:nvSpPr>
        <p:spPr>
          <a:xfrm>
            <a:off x="2590800" y="2556932"/>
            <a:ext cx="8191500" cy="3318936"/>
          </a:xfrm>
        </p:spPr>
        <p:txBody>
          <a:bodyPr>
            <a:normAutofit lnSpcReduction="10000"/>
          </a:bodyPr>
          <a:lstStyle/>
          <a:p>
            <a:pPr marL="342900" indent="-342900" algn="just">
              <a:buAutoNum type="arabicPeriod"/>
            </a:pPr>
            <a:r>
              <a:rPr lang="it-IT" sz="2000" dirty="0" smtClean="0"/>
              <a:t>Impegno immediato dei circa 160 </a:t>
            </a:r>
            <a:r>
              <a:rPr lang="it-IT" sz="2000" dirty="0" err="1" smtClean="0"/>
              <a:t>mln</a:t>
            </a:r>
            <a:r>
              <a:rPr lang="it-IT" sz="2000" dirty="0" smtClean="0"/>
              <a:t> ancora disponibili (aprile)</a:t>
            </a:r>
          </a:p>
          <a:p>
            <a:pPr marL="342900" indent="-342900" algn="just">
              <a:buAutoNum type="arabicPeriod"/>
            </a:pPr>
            <a:r>
              <a:rPr lang="it-IT" sz="2000" dirty="0" smtClean="0"/>
              <a:t>Necessità di una Delibera CIPE che attivi gli </a:t>
            </a:r>
            <a:r>
              <a:rPr lang="it-IT" sz="2000" b="1" dirty="0" smtClean="0">
                <a:solidFill>
                  <a:srgbClr val="003399"/>
                </a:solidFill>
              </a:rPr>
              <a:t>ulteriori stanziamenti </a:t>
            </a:r>
            <a:r>
              <a:rPr lang="it-IT" sz="2000" dirty="0" smtClean="0"/>
              <a:t>della Legge di Stabilità</a:t>
            </a:r>
            <a:r>
              <a:rPr lang="it-IT" sz="2000" b="1" dirty="0" smtClean="0"/>
              <a:t> </a:t>
            </a:r>
            <a:r>
              <a:rPr lang="it-IT" sz="2000" dirty="0" smtClean="0"/>
              <a:t>(40 </a:t>
            </a:r>
            <a:r>
              <a:rPr lang="it-IT" sz="2000" dirty="0" err="1" smtClean="0"/>
              <a:t>mln</a:t>
            </a:r>
            <a:r>
              <a:rPr lang="it-IT" sz="2000" dirty="0" smtClean="0"/>
              <a:t> di euro per il 2014 e 180 </a:t>
            </a:r>
            <a:r>
              <a:rPr lang="it-IT" sz="2000" dirty="0" err="1" smtClean="0"/>
              <a:t>mln</a:t>
            </a:r>
            <a:r>
              <a:rPr lang="it-IT" sz="2000" dirty="0" smtClean="0"/>
              <a:t> di euro per il 2015)</a:t>
            </a:r>
          </a:p>
          <a:p>
            <a:pPr marL="342900" indent="-342900" algn="just">
              <a:buFont typeface="Arial"/>
              <a:buAutoNum type="arabicPeriod"/>
            </a:pPr>
            <a:r>
              <a:rPr lang="it-IT" sz="2000" dirty="0" smtClean="0"/>
              <a:t>Necessità </a:t>
            </a:r>
            <a:r>
              <a:rPr lang="it-IT" sz="2000" b="1" dirty="0" smtClean="0">
                <a:solidFill>
                  <a:srgbClr val="003399"/>
                </a:solidFill>
              </a:rPr>
              <a:t>dell’erogazione dei fondi stanziati con l’OPCM 4013/2012</a:t>
            </a:r>
            <a:r>
              <a:rPr lang="it-IT" sz="2000" dirty="0" smtClean="0"/>
              <a:t>, soprattutto per le spese obbligatorie</a:t>
            </a:r>
          </a:p>
          <a:p>
            <a:pPr marL="342900" indent="-342900" algn="just">
              <a:buFont typeface="Arial"/>
              <a:buAutoNum type="arabicPeriod"/>
            </a:pPr>
            <a:r>
              <a:rPr lang="it-IT" sz="2000" dirty="0" smtClean="0"/>
              <a:t>Possibilità di attivare gli </a:t>
            </a:r>
            <a:r>
              <a:rPr lang="it-IT" sz="2000" dirty="0" smtClean="0">
                <a:solidFill>
                  <a:srgbClr val="003399"/>
                </a:solidFill>
              </a:rPr>
              <a:t>interventi di ricostruzione in anticipazione (le tre </a:t>
            </a:r>
            <a:r>
              <a:rPr lang="it-IT" sz="2000" dirty="0" err="1" smtClean="0">
                <a:solidFill>
                  <a:srgbClr val="003399"/>
                </a:solidFill>
              </a:rPr>
              <a:t>annualita’</a:t>
            </a:r>
            <a:r>
              <a:rPr lang="it-IT" sz="2000" dirty="0" smtClean="0">
                <a:solidFill>
                  <a:srgbClr val="003399"/>
                </a:solidFill>
              </a:rPr>
              <a:t> della CIPE 50 dal 2017 al 2019)</a:t>
            </a:r>
          </a:p>
          <a:p>
            <a:pPr marL="342900" indent="-342900" algn="just">
              <a:buFont typeface="Arial"/>
              <a:buAutoNum type="arabicPeriod"/>
            </a:pPr>
            <a:r>
              <a:rPr lang="it-IT" sz="2000" dirty="0" smtClean="0">
                <a:solidFill>
                  <a:srgbClr val="003399"/>
                </a:solidFill>
              </a:rPr>
              <a:t>Gestione della cassa, </a:t>
            </a:r>
            <a:r>
              <a:rPr lang="it-IT" sz="2000" dirty="0" smtClean="0">
                <a:solidFill>
                  <a:srgbClr val="003399"/>
                </a:solidFill>
              </a:rPr>
              <a:t>in </a:t>
            </a:r>
            <a:r>
              <a:rPr lang="it-IT" sz="2000" dirty="0" err="1" smtClean="0">
                <a:solidFill>
                  <a:srgbClr val="003399"/>
                </a:solidFill>
              </a:rPr>
              <a:t>conformita’</a:t>
            </a:r>
            <a:r>
              <a:rPr lang="it-IT" sz="2000" dirty="0" smtClean="0">
                <a:solidFill>
                  <a:srgbClr val="003399"/>
                </a:solidFill>
              </a:rPr>
              <a:t> </a:t>
            </a:r>
            <a:r>
              <a:rPr lang="it-IT" sz="2000" dirty="0" smtClean="0">
                <a:solidFill>
                  <a:srgbClr val="003399"/>
                </a:solidFill>
              </a:rPr>
              <a:t>agli impegni autorizzati dal CIPE, coerente all’andamento dei cantieri</a:t>
            </a:r>
          </a:p>
          <a:p>
            <a:pPr marL="342900" indent="-342900" algn="just">
              <a:buFont typeface="Arial"/>
              <a:buAutoNum type="arabicPeriod"/>
            </a:pPr>
            <a:endParaRPr lang="it-IT" sz="2800" dirty="0">
              <a:solidFill>
                <a:srgbClr val="003399"/>
              </a:solidFill>
            </a:endParaRPr>
          </a:p>
        </p:txBody>
      </p:sp>
      <p:sp>
        <p:nvSpPr>
          <p:cNvPr id="4" name="Segnaposto piè di pagina 3"/>
          <p:cNvSpPr>
            <a:spLocks noGrp="1"/>
          </p:cNvSpPr>
          <p:nvPr>
            <p:ph type="ftr" sz="quarter" idx="11"/>
          </p:nvPr>
        </p:nvSpPr>
        <p:spPr/>
        <p:txBody>
          <a:bodyPr/>
          <a:lstStyle/>
          <a:p>
            <a:pPr algn="ctr"/>
            <a:r>
              <a:rPr lang="it-IT" sz="1600" i="1" smtClean="0"/>
              <a:t>Convegno“5 anni dopo” – 5 Aprile 2014</a:t>
            </a:r>
            <a:endParaRPr lang="en-US" sz="1600" i="1" dirty="0" smtClean="0"/>
          </a:p>
        </p:txBody>
      </p:sp>
      <p:pic>
        <p:nvPicPr>
          <p:cNvPr id="9" name="Immagine 8"/>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0268510" y="0"/>
            <a:ext cx="1923490" cy="1376845"/>
          </a:xfrm>
          <a:prstGeom prst="rect">
            <a:avLst/>
          </a:prstGeom>
        </p:spPr>
      </p:pic>
      <p:pic>
        <p:nvPicPr>
          <p:cNvPr id="15" name="Immagine 14"/>
          <p:cNvPicPr>
            <a:picLocks noChangeAspect="1"/>
          </p:cNvPicPr>
          <p:nvPr/>
        </p:nvPicPr>
        <p:blipFill rotWithShape="1">
          <a:blip r:embed="rId4">
            <a:extLst>
              <a:ext uri="{28A0092B-C50C-407E-A947-70E740481C1C}">
                <a14:useLocalDpi xmlns="" xmlns:a14="http://schemas.microsoft.com/office/drawing/2010/main" val="0"/>
              </a:ext>
            </a:extLst>
          </a:blip>
          <a:srcRect t="-1" r="81607" b="-181"/>
          <a:stretch/>
        </p:blipFill>
        <p:spPr>
          <a:xfrm>
            <a:off x="-1" y="0"/>
            <a:ext cx="2238375" cy="6858000"/>
          </a:xfrm>
          <a:prstGeom prst="rect">
            <a:avLst/>
          </a:prstGeom>
        </p:spPr>
      </p:pic>
      <p:sp>
        <p:nvSpPr>
          <p:cNvPr id="16" name="CasellaDiTesto 15"/>
          <p:cNvSpPr txBox="1"/>
          <p:nvPr/>
        </p:nvSpPr>
        <p:spPr>
          <a:xfrm>
            <a:off x="-145528" y="1103388"/>
            <a:ext cx="2530101" cy="215444"/>
          </a:xfrm>
          <a:prstGeom prst="rect">
            <a:avLst/>
          </a:prstGeom>
          <a:noFill/>
        </p:spPr>
        <p:txBody>
          <a:bodyPr wrap="square" rtlCol="0">
            <a:spAutoFit/>
          </a:bodyPr>
          <a:lstStyle/>
          <a:p>
            <a:pPr algn="ctr"/>
            <a:r>
              <a:rPr lang="it-IT" sz="800" b="1" dirty="0" smtClean="0">
                <a:solidFill>
                  <a:srgbClr val="FFCC00"/>
                </a:solidFill>
                <a:latin typeface="Arial" panose="020B0604020202020204" pitchFamily="34" charset="0"/>
                <a:cs typeface="Arial" panose="020B0604020202020204" pitchFamily="34" charset="0"/>
              </a:rPr>
              <a:t>Ufficio Speciale per la Ricostruzione L’Aquila</a:t>
            </a:r>
            <a:endParaRPr lang="it-IT" sz="800" b="1" dirty="0">
              <a:solidFill>
                <a:srgbClr val="FFCC00"/>
              </a:solidFill>
              <a:latin typeface="Arial" panose="020B0604020202020204" pitchFamily="34" charset="0"/>
              <a:cs typeface="Arial" panose="020B0604020202020204" pitchFamily="34" charset="0"/>
            </a:endParaRPr>
          </a:p>
        </p:txBody>
      </p:sp>
      <p:pic>
        <p:nvPicPr>
          <p:cNvPr id="17" name="Immagine 16"/>
          <p:cNvPicPr>
            <a:picLocks noChangeAspect="1"/>
          </p:cNvPicPr>
          <p:nvPr/>
        </p:nvPicPr>
        <p:blipFill rotWithShape="1">
          <a:blip r:embed="rId5">
            <a:extLst>
              <a:ext uri="{BEBA8EAE-BF5A-486C-A8C5-ECC9F3942E4B}">
                <a14:imgProps xmlns="" xmlns:a14="http://schemas.microsoft.com/office/drawing/2010/main">
                  <a14:imgLayer r:embed="rId6">
                    <a14:imgEffect>
                      <a14:artisticCrisscrossEtching/>
                    </a14:imgEffect>
                  </a14:imgLayer>
                </a14:imgProps>
              </a:ext>
              <a:ext uri="{28A0092B-C50C-407E-A947-70E740481C1C}">
                <a14:useLocalDpi xmlns="" xmlns:a14="http://schemas.microsoft.com/office/drawing/2010/main" val="0"/>
              </a:ext>
            </a:extLst>
          </a:blip>
          <a:srcRect l="16280" t="17124" r="15682" b="26347"/>
          <a:stretch/>
        </p:blipFill>
        <p:spPr>
          <a:xfrm>
            <a:off x="23271" y="32516"/>
            <a:ext cx="2224629" cy="1140835"/>
          </a:xfrm>
          <a:prstGeom prst="rect">
            <a:avLst/>
          </a:prstGeom>
        </p:spPr>
      </p:pic>
      <p:sp>
        <p:nvSpPr>
          <p:cNvPr id="18" name="Segnaposto piè di pagina 3"/>
          <p:cNvSpPr txBox="1">
            <a:spLocks/>
          </p:cNvSpPr>
          <p:nvPr/>
        </p:nvSpPr>
        <p:spPr>
          <a:xfrm>
            <a:off x="2143460" y="6069430"/>
            <a:ext cx="7879977" cy="764477"/>
          </a:xfrm>
          <a:prstGeom prst="rect">
            <a:avLst/>
          </a:prstGeom>
        </p:spPr>
        <p:txBody>
          <a:bodyPr vert="horz" lIns="91440" tIns="45720" rIns="91440" bIns="45720" rtlCol="0" anchor="ctr"/>
          <a:lstStyle>
            <a:defPPr>
              <a:defRPr lang="en-US"/>
            </a:defPPr>
            <a:lvl1pPr marL="0" algn="l" defTabSz="457200" rtl="0" eaLnBrk="1" latinLnBrk="0" hangingPunct="1">
              <a:defRPr sz="1000" b="0" i="0" kern="120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600" b="1" i="1" smtClean="0"/>
              <a:t>Convegno“5 anni dopo” – 5 </a:t>
            </a:r>
            <a:r>
              <a:rPr lang="it-IT" sz="1600" b="1" i="1" smtClean="0"/>
              <a:t>Aprile</a:t>
            </a:r>
            <a:r>
              <a:rPr lang="en-US" sz="1600" b="1" i="1" smtClean="0"/>
              <a:t> 2014</a:t>
            </a:r>
            <a:endParaRPr lang="en-US" sz="1600" b="1" i="1" dirty="0" smtClean="0"/>
          </a:p>
        </p:txBody>
      </p:sp>
      <p:sp>
        <p:nvSpPr>
          <p:cNvPr id="19" name="Rettangolo 18"/>
          <p:cNvSpPr/>
          <p:nvPr/>
        </p:nvSpPr>
        <p:spPr>
          <a:xfrm>
            <a:off x="23270" y="1658600"/>
            <a:ext cx="2215103" cy="1846659"/>
          </a:xfrm>
          <a:prstGeom prst="rect">
            <a:avLst/>
          </a:prstGeom>
          <a:noFill/>
          <a:ln w="19050">
            <a:solidFill>
              <a:srgbClr val="FFC000"/>
            </a:solidFill>
          </a:ln>
          <a:effectLst>
            <a:outerShdw dist="38100" dir="2700000" sx="69000" sy="69000" algn="tl" rotWithShape="0">
              <a:prstClr val="black">
                <a:alpha val="38000"/>
              </a:prstClr>
            </a:outerShdw>
            <a:softEdge rad="0"/>
          </a:effectLst>
        </p:spPr>
        <p:txBody>
          <a:bodyPr wrap="square">
            <a:spAutoFit/>
          </a:bodyPr>
          <a:lstStyle/>
          <a:p>
            <a:pPr algn="ctr"/>
            <a:r>
              <a:rPr lang="it-IT" sz="2000" b="1" dirty="0" smtClean="0">
                <a:solidFill>
                  <a:srgbClr val="FFCC00"/>
                </a:solidFill>
              </a:rPr>
              <a:t>Assegnazione </a:t>
            </a:r>
            <a:r>
              <a:rPr lang="it-IT" sz="2000" b="1" dirty="0">
                <a:solidFill>
                  <a:srgbClr val="FFCC00"/>
                </a:solidFill>
              </a:rPr>
              <a:t>e impegni </a:t>
            </a:r>
            <a:r>
              <a:rPr lang="it-IT" b="1" dirty="0">
                <a:solidFill>
                  <a:srgbClr val="FFCC00"/>
                </a:solidFill>
              </a:rPr>
              <a:t>RICOSTRUZIONE </a:t>
            </a:r>
            <a:r>
              <a:rPr lang="it-IT" b="1" dirty="0" smtClean="0">
                <a:solidFill>
                  <a:srgbClr val="FFCC00"/>
                </a:solidFill>
              </a:rPr>
              <a:t>PRIVATA</a:t>
            </a:r>
          </a:p>
          <a:p>
            <a:pPr algn="ctr"/>
            <a:r>
              <a:rPr lang="it-IT" b="1" dirty="0" smtClean="0">
                <a:solidFill>
                  <a:srgbClr val="FFCC00"/>
                </a:solidFill>
              </a:rPr>
              <a:t>CRITICITA’</a:t>
            </a:r>
          </a:p>
          <a:p>
            <a:pPr algn="ctr"/>
            <a:r>
              <a:rPr lang="it-IT" sz="2000" b="1" dirty="0" smtClean="0">
                <a:solidFill>
                  <a:srgbClr val="FFCC00"/>
                </a:solidFill>
              </a:rPr>
              <a:t>Comune </a:t>
            </a:r>
            <a:r>
              <a:rPr lang="it-IT" sz="2000" b="1" dirty="0">
                <a:solidFill>
                  <a:srgbClr val="FFCC00"/>
                </a:solidFill>
              </a:rPr>
              <a:t>L’Aquila</a:t>
            </a:r>
            <a:endParaRPr lang="it-IT" sz="2400" i="1" dirty="0">
              <a:solidFill>
                <a:srgbClr val="FFCC00"/>
              </a:solidFill>
            </a:endParaRPr>
          </a:p>
        </p:txBody>
      </p:sp>
      <p:pic>
        <p:nvPicPr>
          <p:cNvPr id="20" name="Immagine 19"/>
          <p:cNvPicPr>
            <a:picLocks noChangeAspect="1"/>
          </p:cNvPicPr>
          <p:nvPr/>
        </p:nvPicPr>
        <p:blipFill>
          <a:blip r:embed="rId7">
            <a:extLst>
              <a:ext uri="{28A0092B-C50C-407E-A947-70E740481C1C}">
                <a14:useLocalDpi xmlns="" xmlns:a14="http://schemas.microsoft.com/office/drawing/2010/main" val="0"/>
              </a:ext>
            </a:extLst>
          </a:blip>
          <a:stretch>
            <a:fillRect/>
          </a:stretch>
        </p:blipFill>
        <p:spPr>
          <a:xfrm>
            <a:off x="11400670" y="6247349"/>
            <a:ext cx="490373" cy="634183"/>
          </a:xfrm>
          <a:prstGeom prst="rect">
            <a:avLst/>
          </a:prstGeom>
        </p:spPr>
      </p:pic>
      <p:pic>
        <p:nvPicPr>
          <p:cNvPr id="21" name="Immagine 20" descr="Descrizione: images"/>
          <p:cNvPicPr/>
          <p:nvPr/>
        </p:nvPicPr>
        <p:blipFill>
          <a:blip r:embed="rId8"/>
          <a:srcRect/>
          <a:stretch>
            <a:fillRect/>
          </a:stretch>
        </p:blipFill>
        <p:spPr bwMode="auto">
          <a:xfrm>
            <a:off x="10809156" y="6262233"/>
            <a:ext cx="516349" cy="550320"/>
          </a:xfrm>
          <a:prstGeom prst="rect">
            <a:avLst/>
          </a:prstGeom>
          <a:noFill/>
          <a:ln w="9525">
            <a:solidFill>
              <a:schemeClr val="accent1"/>
            </a:solidFill>
            <a:miter lim="800000"/>
            <a:headEnd/>
            <a:tailEnd/>
          </a:ln>
        </p:spPr>
      </p:pic>
      <p:sp>
        <p:nvSpPr>
          <p:cNvPr id="2" name="Segnaposto numero diapositiva 1"/>
          <p:cNvSpPr>
            <a:spLocks noGrp="1"/>
          </p:cNvSpPr>
          <p:nvPr>
            <p:ph type="sldNum" sz="quarter" idx="12"/>
          </p:nvPr>
        </p:nvSpPr>
        <p:spPr/>
        <p:txBody>
          <a:bodyPr/>
          <a:lstStyle/>
          <a:p>
            <a:fld id="{D57F1E4F-1CFF-5643-939E-02111984F565}" type="slidenum">
              <a:rPr lang="en-US" smtClean="0"/>
              <a:pPr/>
              <a:t>16</a:t>
            </a:fld>
            <a:endParaRPr lang="en-US" dirty="0"/>
          </a:p>
        </p:txBody>
      </p:sp>
    </p:spTree>
    <p:extLst>
      <p:ext uri="{BB962C8B-B14F-4D97-AF65-F5344CB8AC3E}">
        <p14:creationId xmlns="" xmlns:p14="http://schemas.microsoft.com/office/powerpoint/2010/main" val="313340450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olo 10"/>
          <p:cNvSpPr>
            <a:spLocks noGrp="1"/>
          </p:cNvSpPr>
          <p:nvPr>
            <p:ph type="title"/>
          </p:nvPr>
        </p:nvSpPr>
        <p:spPr>
          <a:xfrm>
            <a:off x="2379271" y="994986"/>
            <a:ext cx="8366498" cy="868702"/>
          </a:xfrm>
        </p:spPr>
        <p:txBody>
          <a:bodyPr>
            <a:noAutofit/>
          </a:bodyPr>
          <a:lstStyle/>
          <a:p>
            <a:pPr algn="just"/>
            <a:r>
              <a:rPr lang="it-IT" sz="1800" b="1" dirty="0" smtClean="0"/>
              <a:t>La visione di medio/lungo periodo e l’adozione del metodo della programmazione, hanno consentito di </a:t>
            </a:r>
            <a:r>
              <a:rPr lang="it-IT" sz="1800" b="1" dirty="0" smtClean="0">
                <a:solidFill>
                  <a:srgbClr val="003399"/>
                </a:solidFill>
              </a:rPr>
              <a:t>determinare i costi </a:t>
            </a:r>
            <a:r>
              <a:rPr lang="it-IT" sz="1800" b="1" dirty="0" smtClean="0"/>
              <a:t>ed il </a:t>
            </a:r>
            <a:r>
              <a:rPr lang="it-IT" sz="1800" b="1" dirty="0" smtClean="0">
                <a:solidFill>
                  <a:srgbClr val="003399"/>
                </a:solidFill>
              </a:rPr>
              <a:t>fabbisogno residuo </a:t>
            </a:r>
            <a:r>
              <a:rPr lang="it-IT" sz="1800" b="1" dirty="0" smtClean="0"/>
              <a:t>per la </a:t>
            </a:r>
            <a:r>
              <a:rPr lang="it-IT" sz="1800" b="1" dirty="0" smtClean="0">
                <a:solidFill>
                  <a:srgbClr val="003399"/>
                </a:solidFill>
              </a:rPr>
              <a:t>RICOSTRUZIONE PRIVATA</a:t>
            </a:r>
            <a:r>
              <a:rPr lang="it-IT" sz="1800" b="1" dirty="0" smtClean="0"/>
              <a:t> di L'Aquila e dei comuni del Cratere</a:t>
            </a:r>
            <a:endParaRPr lang="it-IT" sz="1800" dirty="0"/>
          </a:p>
        </p:txBody>
      </p:sp>
      <p:sp>
        <p:nvSpPr>
          <p:cNvPr id="12" name="Sottotitolo 11"/>
          <p:cNvSpPr>
            <a:spLocks noGrp="1"/>
          </p:cNvSpPr>
          <p:nvPr>
            <p:ph idx="1"/>
          </p:nvPr>
        </p:nvSpPr>
        <p:spPr>
          <a:xfrm>
            <a:off x="2383901" y="2095500"/>
            <a:ext cx="8934779" cy="3905250"/>
          </a:xfrm>
          <a:solidFill>
            <a:schemeClr val="bg1"/>
          </a:solidFill>
        </p:spPr>
        <p:txBody>
          <a:bodyPr>
            <a:noAutofit/>
          </a:bodyPr>
          <a:lstStyle/>
          <a:p>
            <a:pPr marL="0" indent="0" algn="just">
              <a:buNone/>
            </a:pPr>
            <a:r>
              <a:rPr lang="it-IT" sz="2000" dirty="0" smtClean="0"/>
              <a:t>I </a:t>
            </a:r>
            <a:r>
              <a:rPr lang="it-IT" sz="2000" b="1" dirty="0" smtClean="0">
                <a:solidFill>
                  <a:srgbClr val="003399"/>
                </a:solidFill>
              </a:rPr>
              <a:t>dati raccolti nella BDE </a:t>
            </a:r>
            <a:r>
              <a:rPr lang="it-IT" sz="2000" dirty="0" smtClean="0"/>
              <a:t>e il </a:t>
            </a:r>
            <a:r>
              <a:rPr lang="it-IT" sz="2000" b="1" dirty="0" smtClean="0">
                <a:solidFill>
                  <a:srgbClr val="003399"/>
                </a:solidFill>
              </a:rPr>
              <a:t>nuovo</a:t>
            </a:r>
            <a:r>
              <a:rPr lang="it-IT" sz="2000" dirty="0" smtClean="0"/>
              <a:t> </a:t>
            </a:r>
            <a:r>
              <a:rPr lang="it-IT" sz="2000" b="1" dirty="0" smtClean="0">
                <a:solidFill>
                  <a:srgbClr val="003399"/>
                </a:solidFill>
              </a:rPr>
              <a:t>metodo parametrico </a:t>
            </a:r>
            <a:r>
              <a:rPr lang="it-IT" sz="2000" dirty="0" smtClean="0"/>
              <a:t>consentono di valutare il </a:t>
            </a:r>
            <a:r>
              <a:rPr lang="it-IT" sz="2000" b="1" dirty="0" smtClean="0"/>
              <a:t>fabbisogno residuo massimo</a:t>
            </a:r>
            <a:r>
              <a:rPr lang="it-IT" sz="2000" dirty="0" smtClean="0"/>
              <a:t> per la ricostruzione del centro storico di </a:t>
            </a:r>
            <a:r>
              <a:rPr lang="it-IT" sz="2000" b="1" dirty="0" smtClean="0"/>
              <a:t>L'Aquila </a:t>
            </a:r>
            <a:r>
              <a:rPr lang="it-IT" sz="2000" dirty="0" smtClean="0"/>
              <a:t>e delle sue frazioni in </a:t>
            </a:r>
            <a:r>
              <a:rPr lang="it-IT" sz="2000" b="1" dirty="0" smtClean="0">
                <a:solidFill>
                  <a:srgbClr val="003399"/>
                </a:solidFill>
              </a:rPr>
              <a:t>4,8 </a:t>
            </a:r>
            <a:r>
              <a:rPr lang="it-IT" sz="2000" b="1" dirty="0" err="1" smtClean="0">
                <a:solidFill>
                  <a:srgbClr val="003399"/>
                </a:solidFill>
              </a:rPr>
              <a:t>mld</a:t>
            </a:r>
            <a:r>
              <a:rPr lang="it-IT" sz="2000" b="1" dirty="0" smtClean="0">
                <a:solidFill>
                  <a:srgbClr val="003399"/>
                </a:solidFill>
              </a:rPr>
              <a:t> di euro</a:t>
            </a:r>
            <a:r>
              <a:rPr lang="it-IT" sz="2000" dirty="0" smtClean="0"/>
              <a:t>, di cui</a:t>
            </a:r>
            <a:r>
              <a:rPr lang="it-IT" sz="2000" b="1" dirty="0" smtClean="0"/>
              <a:t> 3,5 </a:t>
            </a:r>
            <a:r>
              <a:rPr lang="it-IT" sz="2000" b="1" dirty="0" err="1" smtClean="0"/>
              <a:t>mld</a:t>
            </a:r>
            <a:r>
              <a:rPr lang="it-IT" sz="2000" b="1" dirty="0" smtClean="0"/>
              <a:t> di euro prioritari </a:t>
            </a:r>
            <a:r>
              <a:rPr lang="it-IT" sz="2000" dirty="0" smtClean="0"/>
              <a:t>(rispetto ad una stima del </a:t>
            </a:r>
            <a:r>
              <a:rPr lang="it-IT" sz="2000" dirty="0" err="1" smtClean="0"/>
              <a:t>PdR</a:t>
            </a:r>
            <a:r>
              <a:rPr lang="it-IT" sz="2000" dirty="0" smtClean="0"/>
              <a:t> di 5,7 </a:t>
            </a:r>
            <a:r>
              <a:rPr lang="it-IT" sz="2000" dirty="0" err="1" smtClean="0"/>
              <a:t>mld</a:t>
            </a:r>
            <a:r>
              <a:rPr lang="it-IT" sz="2000" dirty="0" smtClean="0"/>
              <a:t>), sulla base dei seguenti elementi:</a:t>
            </a:r>
          </a:p>
          <a:p>
            <a:pPr lvl="0" algn="just">
              <a:buSzPct val="70000"/>
              <a:buFont typeface="Wingdings" pitchFamily="2" charset="2"/>
              <a:buChar char="q"/>
            </a:pPr>
            <a:r>
              <a:rPr lang="it-IT" sz="2000" b="1" dirty="0" smtClean="0">
                <a:solidFill>
                  <a:srgbClr val="003399"/>
                </a:solidFill>
              </a:rPr>
              <a:t>Il valore dei progetti presentati </a:t>
            </a:r>
            <a:r>
              <a:rPr lang="it-IT" sz="1800" dirty="0" smtClean="0"/>
              <a:t>(in istruttoria o istruiti), esclusi quelli con copertura finanziaria, ammonta a circa </a:t>
            </a:r>
            <a:r>
              <a:rPr lang="it-IT" sz="2000" b="1" dirty="0" smtClean="0">
                <a:solidFill>
                  <a:srgbClr val="003399"/>
                </a:solidFill>
              </a:rPr>
              <a:t>3.500 milioni </a:t>
            </a:r>
            <a:r>
              <a:rPr lang="it-IT" sz="1800" dirty="0" smtClean="0"/>
              <a:t>(al netto delle riduzioni prevedibili al termine della fase istruttoria) include i </a:t>
            </a:r>
            <a:r>
              <a:rPr lang="it-IT" sz="2000" b="1" u="sng" dirty="0" smtClean="0">
                <a:solidFill>
                  <a:srgbClr val="003399"/>
                </a:solidFill>
              </a:rPr>
              <a:t>progetti relativi a centri storici e periferie di L'Aquila e frazioni</a:t>
            </a:r>
            <a:r>
              <a:rPr lang="it-IT" sz="2000" b="1" dirty="0" smtClean="0">
                <a:solidFill>
                  <a:srgbClr val="003399"/>
                </a:solidFill>
              </a:rPr>
              <a:t> </a:t>
            </a:r>
            <a:r>
              <a:rPr lang="it-IT" sz="1800" dirty="0" smtClean="0"/>
              <a:t>al 31.12.2013 (Filiera, Soprintendenza, USRA e Comune) e riguarda circa il </a:t>
            </a:r>
            <a:r>
              <a:rPr lang="it-IT" sz="2000" b="1" dirty="0" smtClean="0">
                <a:solidFill>
                  <a:srgbClr val="003399"/>
                </a:solidFill>
              </a:rPr>
              <a:t>97% </a:t>
            </a:r>
            <a:r>
              <a:rPr lang="it-IT" sz="1800" dirty="0" smtClean="0"/>
              <a:t>degli aggregati del c.s. del </a:t>
            </a:r>
            <a:r>
              <a:rPr lang="it-IT" sz="1800" b="1" dirty="0" smtClean="0">
                <a:solidFill>
                  <a:srgbClr val="003399"/>
                </a:solidFill>
              </a:rPr>
              <a:t>capoluogo</a:t>
            </a:r>
            <a:r>
              <a:rPr lang="it-IT" sz="1800" dirty="0" smtClean="0"/>
              <a:t> ed il </a:t>
            </a:r>
            <a:r>
              <a:rPr lang="it-IT" sz="2000" b="1" dirty="0" smtClean="0">
                <a:solidFill>
                  <a:srgbClr val="003399"/>
                </a:solidFill>
              </a:rPr>
              <a:t>6</a:t>
            </a:r>
            <a:r>
              <a:rPr lang="it-IT" sz="2000" b="1" dirty="0" smtClean="0">
                <a:solidFill>
                  <a:srgbClr val="003399"/>
                </a:solidFill>
              </a:rPr>
              <a:t>0</a:t>
            </a:r>
            <a:r>
              <a:rPr lang="it-IT" sz="2000" b="1" dirty="0" smtClean="0">
                <a:solidFill>
                  <a:srgbClr val="003399"/>
                </a:solidFill>
              </a:rPr>
              <a:t>% </a:t>
            </a:r>
            <a:r>
              <a:rPr lang="it-IT" sz="1800" dirty="0" smtClean="0">
                <a:solidFill>
                  <a:schemeClr val="tx1"/>
                </a:solidFill>
              </a:rPr>
              <a:t>dei c.s. </a:t>
            </a:r>
            <a:r>
              <a:rPr lang="it-IT" sz="1800" dirty="0" smtClean="0"/>
              <a:t>delle </a:t>
            </a:r>
            <a:r>
              <a:rPr lang="it-IT" sz="1800" b="1" dirty="0" smtClean="0">
                <a:solidFill>
                  <a:srgbClr val="003399"/>
                </a:solidFill>
              </a:rPr>
              <a:t>frazioni</a:t>
            </a:r>
            <a:r>
              <a:rPr lang="it-IT" sz="1800" dirty="0" smtClean="0"/>
              <a:t>;</a:t>
            </a:r>
          </a:p>
          <a:p>
            <a:pPr algn="just">
              <a:buSzPct val="70000"/>
              <a:buFont typeface="Wingdings" pitchFamily="2" charset="2"/>
              <a:buChar char="q"/>
            </a:pPr>
            <a:r>
              <a:rPr lang="it-IT" sz="2000" b="1" dirty="0">
                <a:solidFill>
                  <a:srgbClr val="003399"/>
                </a:solidFill>
              </a:rPr>
              <a:t>Il valore dei progetti non ancora presentati è stimato in circa </a:t>
            </a:r>
            <a:r>
              <a:rPr lang="it-IT" sz="2000" b="1" dirty="0" smtClean="0">
                <a:solidFill>
                  <a:srgbClr val="003399"/>
                </a:solidFill>
              </a:rPr>
              <a:t>1.300 milioni </a:t>
            </a:r>
            <a:r>
              <a:rPr lang="it-IT" sz="2000" b="1" dirty="0">
                <a:solidFill>
                  <a:srgbClr val="003399"/>
                </a:solidFill>
              </a:rPr>
              <a:t>di </a:t>
            </a:r>
            <a:r>
              <a:rPr lang="it-IT" sz="2000" b="1" dirty="0" smtClean="0">
                <a:solidFill>
                  <a:srgbClr val="003399"/>
                </a:solidFill>
              </a:rPr>
              <a:t>euro </a:t>
            </a:r>
            <a:r>
              <a:rPr lang="it-IT" sz="2000" dirty="0" smtClean="0">
                <a:solidFill>
                  <a:schemeClr val="tx1"/>
                </a:solidFill>
              </a:rPr>
              <a:t>che </a:t>
            </a:r>
            <a:r>
              <a:rPr lang="it-IT" sz="1800" dirty="0" smtClean="0"/>
              <a:t>si riferisce </a:t>
            </a:r>
            <a:r>
              <a:rPr lang="it-IT" sz="1800" dirty="0"/>
              <a:t>alle </a:t>
            </a:r>
            <a:r>
              <a:rPr lang="it-IT" sz="1800" b="1" dirty="0">
                <a:solidFill>
                  <a:srgbClr val="003399"/>
                </a:solidFill>
              </a:rPr>
              <a:t>aree urbane dei c.s. delle </a:t>
            </a:r>
            <a:r>
              <a:rPr lang="it-IT" sz="1800" b="1" dirty="0" smtClean="0">
                <a:solidFill>
                  <a:srgbClr val="003399"/>
                </a:solidFill>
              </a:rPr>
              <a:t>frazioni</a:t>
            </a:r>
            <a:r>
              <a:rPr lang="it-IT" sz="1800" dirty="0" smtClean="0"/>
              <a:t>. </a:t>
            </a:r>
          </a:p>
          <a:p>
            <a:pPr>
              <a:buNone/>
            </a:pPr>
            <a:endParaRPr lang="it-IT" sz="1800" dirty="0" smtClean="0"/>
          </a:p>
          <a:p>
            <a:pPr algn="just"/>
            <a:endParaRPr lang="it-IT" sz="1800" dirty="0"/>
          </a:p>
        </p:txBody>
      </p:sp>
      <p:pic>
        <p:nvPicPr>
          <p:cNvPr id="9" name="Immagine 8"/>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0268510" y="0"/>
            <a:ext cx="1923490" cy="1376845"/>
          </a:xfrm>
          <a:prstGeom prst="rect">
            <a:avLst/>
          </a:prstGeom>
        </p:spPr>
      </p:pic>
      <p:pic>
        <p:nvPicPr>
          <p:cNvPr id="15" name="Immagine 14"/>
          <p:cNvPicPr>
            <a:picLocks noChangeAspect="1"/>
          </p:cNvPicPr>
          <p:nvPr/>
        </p:nvPicPr>
        <p:blipFill rotWithShape="1">
          <a:blip r:embed="rId4">
            <a:extLst>
              <a:ext uri="{28A0092B-C50C-407E-A947-70E740481C1C}">
                <a14:useLocalDpi xmlns="" xmlns:a14="http://schemas.microsoft.com/office/drawing/2010/main" val="0"/>
              </a:ext>
            </a:extLst>
          </a:blip>
          <a:srcRect t="-1" r="81607" b="-181"/>
          <a:stretch/>
        </p:blipFill>
        <p:spPr>
          <a:xfrm>
            <a:off x="-1" y="0"/>
            <a:ext cx="2238375" cy="6858000"/>
          </a:xfrm>
          <a:prstGeom prst="rect">
            <a:avLst/>
          </a:prstGeom>
        </p:spPr>
      </p:pic>
      <p:sp>
        <p:nvSpPr>
          <p:cNvPr id="16" name="CasellaDiTesto 15"/>
          <p:cNvSpPr txBox="1"/>
          <p:nvPr/>
        </p:nvSpPr>
        <p:spPr>
          <a:xfrm>
            <a:off x="-145528" y="1103388"/>
            <a:ext cx="2530101" cy="215444"/>
          </a:xfrm>
          <a:prstGeom prst="rect">
            <a:avLst/>
          </a:prstGeom>
          <a:noFill/>
        </p:spPr>
        <p:txBody>
          <a:bodyPr wrap="square" rtlCol="0">
            <a:spAutoFit/>
          </a:bodyPr>
          <a:lstStyle/>
          <a:p>
            <a:pPr algn="ctr"/>
            <a:r>
              <a:rPr lang="it-IT" sz="800" b="1" dirty="0" smtClean="0">
                <a:solidFill>
                  <a:srgbClr val="FFCC00"/>
                </a:solidFill>
                <a:latin typeface="Arial" panose="020B0604020202020204" pitchFamily="34" charset="0"/>
                <a:cs typeface="Arial" panose="020B0604020202020204" pitchFamily="34" charset="0"/>
              </a:rPr>
              <a:t>Ufficio Speciale per la Ricostruzione L’Aquila</a:t>
            </a:r>
            <a:endParaRPr lang="it-IT" sz="800" b="1" dirty="0">
              <a:solidFill>
                <a:srgbClr val="FFCC00"/>
              </a:solidFill>
              <a:latin typeface="Arial" panose="020B0604020202020204" pitchFamily="34" charset="0"/>
              <a:cs typeface="Arial" panose="020B0604020202020204" pitchFamily="34" charset="0"/>
            </a:endParaRPr>
          </a:p>
        </p:txBody>
      </p:sp>
      <p:pic>
        <p:nvPicPr>
          <p:cNvPr id="17" name="Immagine 16"/>
          <p:cNvPicPr>
            <a:picLocks noChangeAspect="1"/>
          </p:cNvPicPr>
          <p:nvPr/>
        </p:nvPicPr>
        <p:blipFill rotWithShape="1">
          <a:blip r:embed="rId5">
            <a:extLst>
              <a:ext uri="{BEBA8EAE-BF5A-486C-A8C5-ECC9F3942E4B}">
                <a14:imgProps xmlns="" xmlns:a14="http://schemas.microsoft.com/office/drawing/2010/main">
                  <a14:imgLayer r:embed="rId6">
                    <a14:imgEffect>
                      <a14:artisticCrisscrossEtching/>
                    </a14:imgEffect>
                  </a14:imgLayer>
                </a14:imgProps>
              </a:ext>
              <a:ext uri="{28A0092B-C50C-407E-A947-70E740481C1C}">
                <a14:useLocalDpi xmlns="" xmlns:a14="http://schemas.microsoft.com/office/drawing/2010/main" val="0"/>
              </a:ext>
            </a:extLst>
          </a:blip>
          <a:srcRect l="16280" t="17124" r="15682" b="26347"/>
          <a:stretch/>
        </p:blipFill>
        <p:spPr>
          <a:xfrm>
            <a:off x="23271" y="32516"/>
            <a:ext cx="2224629" cy="1140835"/>
          </a:xfrm>
          <a:prstGeom prst="rect">
            <a:avLst/>
          </a:prstGeom>
        </p:spPr>
      </p:pic>
      <p:sp>
        <p:nvSpPr>
          <p:cNvPr id="18" name="Segnaposto piè di pagina 3"/>
          <p:cNvSpPr>
            <a:spLocks noGrp="1"/>
          </p:cNvSpPr>
          <p:nvPr>
            <p:ph type="ftr" sz="quarter" idx="11"/>
          </p:nvPr>
        </p:nvSpPr>
        <p:spPr>
          <a:xfrm>
            <a:off x="2143460" y="6069430"/>
            <a:ext cx="7879977" cy="764477"/>
          </a:xfrm>
        </p:spPr>
        <p:txBody>
          <a:bodyPr/>
          <a:lstStyle/>
          <a:p>
            <a:pPr algn="ctr"/>
            <a:r>
              <a:rPr lang="en-US" sz="1600" b="1" i="1" dirty="0" smtClean="0"/>
              <a:t>Convegno“5 anni dopo” – 5 </a:t>
            </a:r>
            <a:r>
              <a:rPr lang="it-IT" sz="1600" b="1" i="1" dirty="0" smtClean="0"/>
              <a:t>Aprile</a:t>
            </a:r>
            <a:r>
              <a:rPr lang="en-US" sz="1600" b="1" i="1" dirty="0" smtClean="0"/>
              <a:t> 2014</a:t>
            </a:r>
          </a:p>
        </p:txBody>
      </p:sp>
      <p:sp>
        <p:nvSpPr>
          <p:cNvPr id="21" name="Rettangolo 20"/>
          <p:cNvSpPr/>
          <p:nvPr/>
        </p:nvSpPr>
        <p:spPr>
          <a:xfrm>
            <a:off x="156068" y="1800654"/>
            <a:ext cx="1912748" cy="1631216"/>
          </a:xfrm>
          <a:prstGeom prst="rect">
            <a:avLst/>
          </a:prstGeom>
          <a:noFill/>
          <a:ln w="19050">
            <a:solidFill>
              <a:srgbClr val="FFC000"/>
            </a:solidFill>
          </a:ln>
          <a:effectLst>
            <a:outerShdw dist="38100" dir="2700000" sx="69000" sy="69000" algn="tl" rotWithShape="0">
              <a:prstClr val="black">
                <a:alpha val="38000"/>
              </a:prstClr>
            </a:outerShdw>
            <a:softEdge rad="0"/>
          </a:effectLst>
        </p:spPr>
        <p:txBody>
          <a:bodyPr wrap="square">
            <a:spAutoFit/>
          </a:bodyPr>
          <a:lstStyle/>
          <a:p>
            <a:pPr algn="ctr"/>
            <a:r>
              <a:rPr lang="it-IT" sz="2000" b="1" i="1" dirty="0" smtClean="0">
                <a:solidFill>
                  <a:srgbClr val="FFCC00"/>
                </a:solidFill>
              </a:rPr>
              <a:t>PRIORITA’ DEGLI INTERVENTI</a:t>
            </a:r>
          </a:p>
          <a:p>
            <a:pPr algn="ctr"/>
            <a:endParaRPr lang="it-IT" sz="2000" b="1" i="1" dirty="0">
              <a:solidFill>
                <a:srgbClr val="FFCC00"/>
              </a:solidFill>
            </a:endParaRPr>
          </a:p>
          <a:p>
            <a:pPr algn="ctr"/>
            <a:r>
              <a:rPr lang="it-IT" sz="2000" b="1" i="1" dirty="0" smtClean="0">
                <a:solidFill>
                  <a:srgbClr val="FFCC00"/>
                </a:solidFill>
              </a:rPr>
              <a:t> L’Aquila</a:t>
            </a:r>
          </a:p>
        </p:txBody>
      </p:sp>
      <p:pic>
        <p:nvPicPr>
          <p:cNvPr id="22" name="Immagine 21"/>
          <p:cNvPicPr>
            <a:picLocks noChangeAspect="1"/>
          </p:cNvPicPr>
          <p:nvPr/>
        </p:nvPicPr>
        <p:blipFill>
          <a:blip r:embed="rId7">
            <a:extLst>
              <a:ext uri="{28A0092B-C50C-407E-A947-70E740481C1C}">
                <a14:useLocalDpi xmlns="" xmlns:a14="http://schemas.microsoft.com/office/drawing/2010/main" val="0"/>
              </a:ext>
            </a:extLst>
          </a:blip>
          <a:stretch>
            <a:fillRect/>
          </a:stretch>
        </p:blipFill>
        <p:spPr>
          <a:xfrm>
            <a:off x="11400670" y="6247349"/>
            <a:ext cx="490373" cy="634183"/>
          </a:xfrm>
          <a:prstGeom prst="rect">
            <a:avLst/>
          </a:prstGeom>
        </p:spPr>
      </p:pic>
      <p:pic>
        <p:nvPicPr>
          <p:cNvPr id="23" name="Immagine 22" descr="Descrizione: images"/>
          <p:cNvPicPr/>
          <p:nvPr/>
        </p:nvPicPr>
        <p:blipFill>
          <a:blip r:embed="rId8"/>
          <a:srcRect/>
          <a:stretch>
            <a:fillRect/>
          </a:stretch>
        </p:blipFill>
        <p:spPr bwMode="auto">
          <a:xfrm>
            <a:off x="10809156" y="6262233"/>
            <a:ext cx="516349" cy="550320"/>
          </a:xfrm>
          <a:prstGeom prst="rect">
            <a:avLst/>
          </a:prstGeom>
          <a:noFill/>
          <a:ln w="9525">
            <a:solidFill>
              <a:schemeClr val="accent1"/>
            </a:solidFill>
            <a:miter lim="800000"/>
            <a:headEnd/>
            <a:tailEnd/>
          </a:ln>
        </p:spPr>
      </p:pic>
      <p:sp>
        <p:nvSpPr>
          <p:cNvPr id="2" name="Segnaposto numero diapositiva 1"/>
          <p:cNvSpPr>
            <a:spLocks noGrp="1"/>
          </p:cNvSpPr>
          <p:nvPr>
            <p:ph type="sldNum" sz="quarter" idx="12"/>
          </p:nvPr>
        </p:nvSpPr>
        <p:spPr/>
        <p:txBody>
          <a:bodyPr/>
          <a:lstStyle/>
          <a:p>
            <a:fld id="{D57F1E4F-1CFF-5643-939E-02111984F565}" type="slidenum">
              <a:rPr lang="en-US" smtClean="0"/>
              <a:pPr/>
              <a:t>17</a:t>
            </a:fld>
            <a:endParaRPr lang="en-US" dirty="0"/>
          </a:p>
        </p:txBody>
      </p:sp>
    </p:spTree>
    <p:extLst>
      <p:ext uri="{BB962C8B-B14F-4D97-AF65-F5344CB8AC3E}">
        <p14:creationId xmlns="" xmlns:p14="http://schemas.microsoft.com/office/powerpoint/2010/main" val="102364374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ottotitolo 11"/>
          <p:cNvSpPr>
            <a:spLocks noGrp="1"/>
          </p:cNvSpPr>
          <p:nvPr>
            <p:ph idx="1"/>
          </p:nvPr>
        </p:nvSpPr>
        <p:spPr>
          <a:xfrm>
            <a:off x="2407845" y="1134737"/>
            <a:ext cx="8488752" cy="4294513"/>
          </a:xfrm>
          <a:solidFill>
            <a:schemeClr val="bg1"/>
          </a:solidFill>
        </p:spPr>
        <p:txBody>
          <a:bodyPr>
            <a:noAutofit/>
          </a:bodyPr>
          <a:lstStyle/>
          <a:p>
            <a:pPr marL="0" indent="0" algn="just">
              <a:buNone/>
            </a:pPr>
            <a:r>
              <a:rPr lang="it-IT" sz="2000" b="1" dirty="0" smtClean="0"/>
              <a:t>Secondo i criteri prima richiamati:</a:t>
            </a:r>
          </a:p>
          <a:p>
            <a:pPr marL="0" indent="0" algn="just">
              <a:buNone/>
            </a:pPr>
            <a:endParaRPr lang="it-IT" sz="2000" b="1" dirty="0" smtClean="0"/>
          </a:p>
          <a:p>
            <a:pPr marL="0" indent="0" algn="just">
              <a:buNone/>
            </a:pPr>
            <a:r>
              <a:rPr lang="it-IT" sz="2000" b="1" dirty="0" smtClean="0"/>
              <a:t> - Il valore degli </a:t>
            </a:r>
            <a:r>
              <a:rPr lang="it-IT" sz="2000" b="1" dirty="0" smtClean="0">
                <a:solidFill>
                  <a:srgbClr val="003399"/>
                </a:solidFill>
              </a:rPr>
              <a:t>INTERVENTI PRIORITARI </a:t>
            </a:r>
            <a:r>
              <a:rPr lang="it-IT" sz="2000" b="1" dirty="0" smtClean="0"/>
              <a:t>per </a:t>
            </a:r>
            <a:r>
              <a:rPr lang="it-IT" sz="2000" b="1" dirty="0" smtClean="0">
                <a:solidFill>
                  <a:srgbClr val="003399"/>
                </a:solidFill>
              </a:rPr>
              <a:t>ultimare la ricostruzione di tutto il centro storico del capoluogo</a:t>
            </a:r>
            <a:r>
              <a:rPr lang="it-IT" sz="2000" b="1" dirty="0" smtClean="0"/>
              <a:t> e del </a:t>
            </a:r>
            <a:r>
              <a:rPr lang="it-IT" sz="2000" b="1" dirty="0" smtClean="0">
                <a:solidFill>
                  <a:srgbClr val="003399"/>
                </a:solidFill>
              </a:rPr>
              <a:t>6</a:t>
            </a:r>
            <a:r>
              <a:rPr lang="it-IT" sz="2000" b="1" dirty="0" smtClean="0">
                <a:solidFill>
                  <a:srgbClr val="003399"/>
                </a:solidFill>
              </a:rPr>
              <a:t>0</a:t>
            </a:r>
            <a:r>
              <a:rPr lang="it-IT" sz="2000" b="1" dirty="0" smtClean="0">
                <a:solidFill>
                  <a:srgbClr val="003399"/>
                </a:solidFill>
              </a:rPr>
              <a:t>% dei centri storici delle frazioni </a:t>
            </a:r>
            <a:r>
              <a:rPr lang="it-IT" sz="2000" b="1" dirty="0" smtClean="0"/>
              <a:t>si attesta intorno ai </a:t>
            </a:r>
            <a:r>
              <a:rPr lang="it-IT" sz="2000" b="1" u="sng" dirty="0" smtClean="0">
                <a:solidFill>
                  <a:srgbClr val="003399"/>
                </a:solidFill>
              </a:rPr>
              <a:t>3,5 </a:t>
            </a:r>
            <a:r>
              <a:rPr lang="it-IT" sz="2000" b="1" u="sng" dirty="0" err="1" smtClean="0">
                <a:solidFill>
                  <a:srgbClr val="003399"/>
                </a:solidFill>
              </a:rPr>
              <a:t>mld</a:t>
            </a:r>
            <a:r>
              <a:rPr lang="it-IT" sz="2000" b="1" u="sng" dirty="0" smtClean="0">
                <a:solidFill>
                  <a:srgbClr val="003399"/>
                </a:solidFill>
              </a:rPr>
              <a:t> di euro</a:t>
            </a:r>
            <a:r>
              <a:rPr lang="it-IT" sz="2000" b="1" u="sng" dirty="0" smtClean="0"/>
              <a:t>.</a:t>
            </a:r>
          </a:p>
          <a:p>
            <a:pPr marL="0" indent="0" algn="just">
              <a:buNone/>
            </a:pPr>
            <a:endParaRPr lang="it-IT" sz="2000" b="1" u="sng" dirty="0" smtClean="0"/>
          </a:p>
          <a:p>
            <a:pPr marL="0" indent="0" algn="just">
              <a:buNone/>
            </a:pPr>
            <a:r>
              <a:rPr lang="it-IT" sz="2000" b="1" dirty="0" smtClean="0"/>
              <a:t>- Si </a:t>
            </a:r>
            <a:r>
              <a:rPr lang="it-IT" sz="2000" b="1" dirty="0"/>
              <a:t>potrebbe attribuire una </a:t>
            </a:r>
            <a:r>
              <a:rPr lang="it-IT" sz="2000" b="1" dirty="0" smtClean="0">
                <a:solidFill>
                  <a:srgbClr val="003399"/>
                </a:solidFill>
              </a:rPr>
              <a:t>PRIORITÀ MINORE </a:t>
            </a:r>
            <a:r>
              <a:rPr lang="it-IT" sz="2000" b="1" dirty="0" smtClean="0"/>
              <a:t>nel </a:t>
            </a:r>
            <a:r>
              <a:rPr lang="it-IT" sz="2000" b="1" dirty="0"/>
              <a:t>quadro generale del processo di </a:t>
            </a:r>
            <a:r>
              <a:rPr lang="it-IT" sz="2000" b="1" dirty="0" smtClean="0"/>
              <a:t>ricostruzione, stimata </a:t>
            </a:r>
            <a:r>
              <a:rPr lang="it-IT" sz="2000" b="1" dirty="0"/>
              <a:t>in circa </a:t>
            </a:r>
            <a:r>
              <a:rPr lang="it-IT" sz="2000" b="1" u="sng" dirty="0">
                <a:solidFill>
                  <a:srgbClr val="003399"/>
                </a:solidFill>
              </a:rPr>
              <a:t>1,3 </a:t>
            </a:r>
            <a:r>
              <a:rPr lang="it-IT" sz="2000" b="1" u="sng" dirty="0" err="1" smtClean="0">
                <a:solidFill>
                  <a:srgbClr val="003399"/>
                </a:solidFill>
              </a:rPr>
              <a:t>mld</a:t>
            </a:r>
            <a:r>
              <a:rPr lang="it-IT" sz="2000" b="1" u="sng" dirty="0" smtClean="0">
                <a:solidFill>
                  <a:srgbClr val="003399"/>
                </a:solidFill>
              </a:rPr>
              <a:t> </a:t>
            </a:r>
            <a:r>
              <a:rPr lang="it-IT" sz="2000" b="1" u="sng" dirty="0">
                <a:solidFill>
                  <a:srgbClr val="003399"/>
                </a:solidFill>
              </a:rPr>
              <a:t>di </a:t>
            </a:r>
            <a:r>
              <a:rPr lang="it-IT" sz="2000" b="1" u="sng" dirty="0" smtClean="0">
                <a:solidFill>
                  <a:srgbClr val="003399"/>
                </a:solidFill>
              </a:rPr>
              <a:t>euro</a:t>
            </a:r>
            <a:r>
              <a:rPr lang="it-IT" sz="2000" b="1" dirty="0" smtClean="0">
                <a:solidFill>
                  <a:srgbClr val="003399"/>
                </a:solidFill>
              </a:rPr>
              <a:t> </a:t>
            </a:r>
            <a:r>
              <a:rPr lang="it-IT" sz="2000" b="1" dirty="0" smtClean="0"/>
              <a:t>che si riferisce agli </a:t>
            </a:r>
            <a:r>
              <a:rPr lang="it-IT" sz="2000" b="1" dirty="0" smtClean="0">
                <a:solidFill>
                  <a:srgbClr val="003399"/>
                </a:solidFill>
              </a:rPr>
              <a:t>interventi nelle </a:t>
            </a:r>
            <a:r>
              <a:rPr lang="it-IT" sz="2000" b="1" dirty="0">
                <a:solidFill>
                  <a:srgbClr val="003399"/>
                </a:solidFill>
              </a:rPr>
              <a:t>aree urbane dei c.s. delle </a:t>
            </a:r>
            <a:r>
              <a:rPr lang="it-IT" sz="2000" b="1" dirty="0" smtClean="0">
                <a:solidFill>
                  <a:srgbClr val="003399"/>
                </a:solidFill>
              </a:rPr>
              <a:t>frazioni e a </a:t>
            </a:r>
            <a:r>
              <a:rPr lang="it-IT" sz="2000" b="1" dirty="0">
                <a:solidFill>
                  <a:srgbClr val="003399"/>
                </a:solidFill>
              </a:rPr>
              <a:t>quelli presentati relativi ad abitazioni secondarie o comunque non </a:t>
            </a:r>
            <a:r>
              <a:rPr lang="it-IT" sz="2000" b="1" dirty="0" smtClean="0">
                <a:solidFill>
                  <a:srgbClr val="003399"/>
                </a:solidFill>
              </a:rPr>
              <a:t>abitate </a:t>
            </a:r>
            <a:r>
              <a:rPr lang="it-IT" sz="2000" b="1" dirty="0">
                <a:solidFill>
                  <a:srgbClr val="003399"/>
                </a:solidFill>
              </a:rPr>
              <a:t>al momento del </a:t>
            </a:r>
            <a:r>
              <a:rPr lang="it-IT" sz="2000" b="1" dirty="0" smtClean="0">
                <a:solidFill>
                  <a:srgbClr val="003399"/>
                </a:solidFill>
              </a:rPr>
              <a:t>sisma</a:t>
            </a:r>
            <a:r>
              <a:rPr lang="it-IT" sz="2000" dirty="0" smtClean="0"/>
              <a:t>. </a:t>
            </a:r>
            <a:endParaRPr lang="it-IT" sz="2000" b="1" u="sng" dirty="0"/>
          </a:p>
        </p:txBody>
      </p:sp>
      <p:pic>
        <p:nvPicPr>
          <p:cNvPr id="9" name="Immagine 8"/>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0268510" y="0"/>
            <a:ext cx="1923490" cy="1376845"/>
          </a:xfrm>
          <a:prstGeom prst="rect">
            <a:avLst/>
          </a:prstGeom>
        </p:spPr>
      </p:pic>
      <p:pic>
        <p:nvPicPr>
          <p:cNvPr id="8" name="Immagine 7"/>
          <p:cNvPicPr>
            <a:picLocks noChangeAspect="1"/>
          </p:cNvPicPr>
          <p:nvPr/>
        </p:nvPicPr>
        <p:blipFill rotWithShape="1">
          <a:blip r:embed="rId4">
            <a:extLst>
              <a:ext uri="{28A0092B-C50C-407E-A947-70E740481C1C}">
                <a14:useLocalDpi xmlns="" xmlns:a14="http://schemas.microsoft.com/office/drawing/2010/main" val="0"/>
              </a:ext>
            </a:extLst>
          </a:blip>
          <a:srcRect t="-1" r="81607" b="-181"/>
          <a:stretch/>
        </p:blipFill>
        <p:spPr>
          <a:xfrm>
            <a:off x="-1" y="0"/>
            <a:ext cx="2238375" cy="6858000"/>
          </a:xfrm>
          <a:prstGeom prst="rect">
            <a:avLst/>
          </a:prstGeom>
        </p:spPr>
      </p:pic>
      <p:sp>
        <p:nvSpPr>
          <p:cNvPr id="11" name="CasellaDiTesto 10"/>
          <p:cNvSpPr txBox="1"/>
          <p:nvPr/>
        </p:nvSpPr>
        <p:spPr>
          <a:xfrm>
            <a:off x="-145528" y="1103388"/>
            <a:ext cx="2530101" cy="215444"/>
          </a:xfrm>
          <a:prstGeom prst="rect">
            <a:avLst/>
          </a:prstGeom>
          <a:noFill/>
        </p:spPr>
        <p:txBody>
          <a:bodyPr wrap="square" rtlCol="0">
            <a:spAutoFit/>
          </a:bodyPr>
          <a:lstStyle/>
          <a:p>
            <a:pPr algn="ctr"/>
            <a:r>
              <a:rPr lang="it-IT" sz="800" b="1" dirty="0" smtClean="0">
                <a:solidFill>
                  <a:srgbClr val="FFCC00"/>
                </a:solidFill>
                <a:latin typeface="Arial" panose="020B0604020202020204" pitchFamily="34" charset="0"/>
                <a:cs typeface="Arial" panose="020B0604020202020204" pitchFamily="34" charset="0"/>
              </a:rPr>
              <a:t>Ufficio Speciale per la Ricostruzione L’Aquila</a:t>
            </a:r>
            <a:endParaRPr lang="it-IT" sz="800" b="1" dirty="0">
              <a:solidFill>
                <a:srgbClr val="FFCC00"/>
              </a:solidFill>
              <a:latin typeface="Arial" panose="020B0604020202020204" pitchFamily="34" charset="0"/>
              <a:cs typeface="Arial" panose="020B0604020202020204" pitchFamily="34" charset="0"/>
            </a:endParaRPr>
          </a:p>
        </p:txBody>
      </p:sp>
      <p:pic>
        <p:nvPicPr>
          <p:cNvPr id="15" name="Immagine 14"/>
          <p:cNvPicPr>
            <a:picLocks noChangeAspect="1"/>
          </p:cNvPicPr>
          <p:nvPr/>
        </p:nvPicPr>
        <p:blipFill rotWithShape="1">
          <a:blip r:embed="rId5">
            <a:extLst>
              <a:ext uri="{BEBA8EAE-BF5A-486C-A8C5-ECC9F3942E4B}">
                <a14:imgProps xmlns="" xmlns:a14="http://schemas.microsoft.com/office/drawing/2010/main">
                  <a14:imgLayer r:embed="rId6">
                    <a14:imgEffect>
                      <a14:artisticCrisscrossEtching/>
                    </a14:imgEffect>
                  </a14:imgLayer>
                </a14:imgProps>
              </a:ext>
              <a:ext uri="{28A0092B-C50C-407E-A947-70E740481C1C}">
                <a14:useLocalDpi xmlns="" xmlns:a14="http://schemas.microsoft.com/office/drawing/2010/main" val="0"/>
              </a:ext>
            </a:extLst>
          </a:blip>
          <a:srcRect l="16280" t="17124" r="15682" b="26347"/>
          <a:stretch/>
        </p:blipFill>
        <p:spPr>
          <a:xfrm>
            <a:off x="23271" y="32516"/>
            <a:ext cx="2224629" cy="1140835"/>
          </a:xfrm>
          <a:prstGeom prst="rect">
            <a:avLst/>
          </a:prstGeom>
        </p:spPr>
      </p:pic>
      <p:sp>
        <p:nvSpPr>
          <p:cNvPr id="16" name="Segnaposto piè di pagina 3"/>
          <p:cNvSpPr>
            <a:spLocks noGrp="1"/>
          </p:cNvSpPr>
          <p:nvPr>
            <p:ph type="ftr" sz="quarter" idx="11"/>
          </p:nvPr>
        </p:nvSpPr>
        <p:spPr>
          <a:xfrm>
            <a:off x="2143460" y="6069430"/>
            <a:ext cx="7879977" cy="764477"/>
          </a:xfrm>
        </p:spPr>
        <p:txBody>
          <a:bodyPr/>
          <a:lstStyle/>
          <a:p>
            <a:pPr algn="ctr"/>
            <a:r>
              <a:rPr lang="en-US" sz="1600" b="1" i="1" dirty="0" smtClean="0"/>
              <a:t>Convegno“5 anni dopo” – 5 </a:t>
            </a:r>
            <a:r>
              <a:rPr lang="it-IT" sz="1600" b="1" i="1" dirty="0" smtClean="0"/>
              <a:t>Aprile</a:t>
            </a:r>
            <a:r>
              <a:rPr lang="en-US" sz="1600" b="1" i="1" dirty="0" smtClean="0"/>
              <a:t> 2014</a:t>
            </a:r>
          </a:p>
        </p:txBody>
      </p:sp>
      <p:sp>
        <p:nvSpPr>
          <p:cNvPr id="17" name="Rettangolo 16"/>
          <p:cNvSpPr/>
          <p:nvPr/>
        </p:nvSpPr>
        <p:spPr>
          <a:xfrm>
            <a:off x="156068" y="1800654"/>
            <a:ext cx="1912748" cy="1631216"/>
          </a:xfrm>
          <a:prstGeom prst="rect">
            <a:avLst/>
          </a:prstGeom>
          <a:noFill/>
          <a:ln w="19050">
            <a:solidFill>
              <a:srgbClr val="FFC000"/>
            </a:solidFill>
          </a:ln>
          <a:effectLst>
            <a:outerShdw dist="38100" dir="2700000" sx="69000" sy="69000" algn="tl" rotWithShape="0">
              <a:prstClr val="black">
                <a:alpha val="38000"/>
              </a:prstClr>
            </a:outerShdw>
            <a:softEdge rad="0"/>
          </a:effectLst>
        </p:spPr>
        <p:txBody>
          <a:bodyPr wrap="square">
            <a:spAutoFit/>
          </a:bodyPr>
          <a:lstStyle/>
          <a:p>
            <a:pPr algn="ctr"/>
            <a:r>
              <a:rPr lang="it-IT" sz="2000" b="1" i="1" dirty="0" smtClean="0">
                <a:solidFill>
                  <a:srgbClr val="FFCC00"/>
                </a:solidFill>
              </a:rPr>
              <a:t>PRIORITA’ DEGLI INTERVENTI</a:t>
            </a:r>
          </a:p>
          <a:p>
            <a:pPr algn="ctr"/>
            <a:endParaRPr lang="it-IT" sz="2000" b="1" i="1" dirty="0">
              <a:solidFill>
                <a:srgbClr val="FFCC00"/>
              </a:solidFill>
            </a:endParaRPr>
          </a:p>
          <a:p>
            <a:pPr algn="ctr"/>
            <a:r>
              <a:rPr lang="it-IT" sz="2000" b="1" i="1" dirty="0" smtClean="0">
                <a:solidFill>
                  <a:srgbClr val="FFCC00"/>
                </a:solidFill>
              </a:rPr>
              <a:t> L’Aquila</a:t>
            </a:r>
          </a:p>
        </p:txBody>
      </p:sp>
      <p:pic>
        <p:nvPicPr>
          <p:cNvPr id="18" name="Immagine 17"/>
          <p:cNvPicPr>
            <a:picLocks noChangeAspect="1"/>
          </p:cNvPicPr>
          <p:nvPr/>
        </p:nvPicPr>
        <p:blipFill>
          <a:blip r:embed="rId7">
            <a:extLst>
              <a:ext uri="{28A0092B-C50C-407E-A947-70E740481C1C}">
                <a14:useLocalDpi xmlns="" xmlns:a14="http://schemas.microsoft.com/office/drawing/2010/main" val="0"/>
              </a:ext>
            </a:extLst>
          </a:blip>
          <a:stretch>
            <a:fillRect/>
          </a:stretch>
        </p:blipFill>
        <p:spPr>
          <a:xfrm>
            <a:off x="11400670" y="6247349"/>
            <a:ext cx="490373" cy="634183"/>
          </a:xfrm>
          <a:prstGeom prst="rect">
            <a:avLst/>
          </a:prstGeom>
        </p:spPr>
      </p:pic>
      <p:pic>
        <p:nvPicPr>
          <p:cNvPr id="19" name="Immagine 18" descr="Descrizione: images"/>
          <p:cNvPicPr/>
          <p:nvPr/>
        </p:nvPicPr>
        <p:blipFill>
          <a:blip r:embed="rId8"/>
          <a:srcRect/>
          <a:stretch>
            <a:fillRect/>
          </a:stretch>
        </p:blipFill>
        <p:spPr bwMode="auto">
          <a:xfrm>
            <a:off x="10809156" y="6262233"/>
            <a:ext cx="516349" cy="550320"/>
          </a:xfrm>
          <a:prstGeom prst="rect">
            <a:avLst/>
          </a:prstGeom>
          <a:noFill/>
          <a:ln w="9525">
            <a:solidFill>
              <a:schemeClr val="accent1"/>
            </a:solidFill>
            <a:miter lim="800000"/>
            <a:headEnd/>
            <a:tailEnd/>
          </a:ln>
        </p:spPr>
      </p:pic>
      <p:sp>
        <p:nvSpPr>
          <p:cNvPr id="2" name="Segnaposto numero diapositiva 1"/>
          <p:cNvSpPr>
            <a:spLocks noGrp="1"/>
          </p:cNvSpPr>
          <p:nvPr>
            <p:ph type="sldNum" sz="quarter" idx="12"/>
          </p:nvPr>
        </p:nvSpPr>
        <p:spPr/>
        <p:txBody>
          <a:bodyPr/>
          <a:lstStyle/>
          <a:p>
            <a:fld id="{D57F1E4F-1CFF-5643-939E-02111984F565}" type="slidenum">
              <a:rPr lang="en-US" smtClean="0"/>
              <a:pPr/>
              <a:t>18</a:t>
            </a:fld>
            <a:endParaRPr lang="en-US" dirty="0"/>
          </a:p>
        </p:txBody>
      </p:sp>
    </p:spTree>
    <p:extLst>
      <p:ext uri="{BB962C8B-B14F-4D97-AF65-F5344CB8AC3E}">
        <p14:creationId xmlns="" xmlns:p14="http://schemas.microsoft.com/office/powerpoint/2010/main" val="127370933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ottotitolo 11"/>
          <p:cNvSpPr>
            <a:spLocks noGrp="1"/>
          </p:cNvSpPr>
          <p:nvPr>
            <p:ph idx="1"/>
          </p:nvPr>
        </p:nvSpPr>
        <p:spPr>
          <a:xfrm>
            <a:off x="2407845" y="904875"/>
            <a:ext cx="8936429" cy="5312119"/>
          </a:xfrm>
          <a:solidFill>
            <a:schemeClr val="bg1"/>
          </a:solidFill>
        </p:spPr>
        <p:txBody>
          <a:bodyPr>
            <a:noAutofit/>
          </a:bodyPr>
          <a:lstStyle/>
          <a:p>
            <a:pPr marL="0" indent="0">
              <a:buNone/>
            </a:pPr>
            <a:endParaRPr lang="it-IT" sz="2000" dirty="0" smtClean="0"/>
          </a:p>
          <a:p>
            <a:pPr marL="0" indent="0">
              <a:buNone/>
            </a:pPr>
            <a:r>
              <a:rPr lang="it-IT" sz="2000" dirty="0" smtClean="0"/>
              <a:t>La valutazione del </a:t>
            </a:r>
            <a:r>
              <a:rPr lang="it-IT" sz="2000" b="1" dirty="0" smtClean="0">
                <a:solidFill>
                  <a:srgbClr val="003399"/>
                </a:solidFill>
              </a:rPr>
              <a:t>fabbisogno residuo prioritario </a:t>
            </a:r>
            <a:r>
              <a:rPr lang="it-IT" sz="2000" dirty="0" smtClean="0"/>
              <a:t>per la </a:t>
            </a:r>
            <a:r>
              <a:rPr lang="it-IT" sz="2000" b="1" dirty="0" smtClean="0">
                <a:solidFill>
                  <a:srgbClr val="003399"/>
                </a:solidFill>
              </a:rPr>
              <a:t>RICOSTRUZIONE PRIVATA </a:t>
            </a:r>
            <a:r>
              <a:rPr lang="it-IT" sz="2000" dirty="0" smtClean="0"/>
              <a:t>dei </a:t>
            </a:r>
            <a:r>
              <a:rPr lang="it-IT" sz="2000" b="1" dirty="0" smtClean="0"/>
              <a:t>comuni del Cratere - </a:t>
            </a:r>
            <a:r>
              <a:rPr lang="it-IT" sz="2000" b="1" dirty="0" smtClean="0">
                <a:solidFill>
                  <a:srgbClr val="003399"/>
                </a:solidFill>
              </a:rPr>
              <a:t>pari ad 1,8 </a:t>
            </a:r>
            <a:r>
              <a:rPr lang="it-IT" sz="2000" b="1" dirty="0" err="1" smtClean="0">
                <a:solidFill>
                  <a:srgbClr val="003399"/>
                </a:solidFill>
              </a:rPr>
              <a:t>mld</a:t>
            </a:r>
            <a:r>
              <a:rPr lang="it-IT" sz="2000" b="1" dirty="0" smtClean="0">
                <a:solidFill>
                  <a:srgbClr val="003399"/>
                </a:solidFill>
              </a:rPr>
              <a:t> di euro</a:t>
            </a:r>
            <a:r>
              <a:rPr lang="it-IT" sz="2000" dirty="0" smtClean="0">
                <a:solidFill>
                  <a:srgbClr val="003399"/>
                </a:solidFill>
              </a:rPr>
              <a:t> </a:t>
            </a:r>
            <a:r>
              <a:rPr lang="it-IT" sz="2000" dirty="0" smtClean="0"/>
              <a:t>– </a:t>
            </a:r>
          </a:p>
          <a:p>
            <a:pPr marL="0" indent="0">
              <a:buNone/>
            </a:pPr>
            <a:r>
              <a:rPr lang="it-IT" sz="2000" dirty="0" smtClean="0"/>
              <a:t>si basa sui seguenti elementi:</a:t>
            </a:r>
          </a:p>
          <a:p>
            <a:pPr marL="1162050" lvl="0" indent="-447675">
              <a:buSzPct val="70000"/>
              <a:buFont typeface="Wingdings" pitchFamily="2" charset="2"/>
              <a:buChar char="q"/>
            </a:pPr>
            <a:r>
              <a:rPr lang="it-IT" sz="2000" dirty="0" smtClean="0"/>
              <a:t>Al 31.12.2013 risultano approvati </a:t>
            </a:r>
            <a:r>
              <a:rPr lang="it-IT" sz="2000" b="1" dirty="0" smtClean="0">
                <a:solidFill>
                  <a:srgbClr val="003399"/>
                </a:solidFill>
              </a:rPr>
              <a:t>23 su 56 </a:t>
            </a:r>
            <a:r>
              <a:rPr lang="it-IT" sz="2000" b="1" dirty="0" err="1" smtClean="0">
                <a:solidFill>
                  <a:srgbClr val="003399"/>
                </a:solidFill>
              </a:rPr>
              <a:t>PdR</a:t>
            </a:r>
            <a:r>
              <a:rPr lang="it-IT" sz="2000" b="1" dirty="0" smtClean="0">
                <a:solidFill>
                  <a:srgbClr val="003399"/>
                </a:solidFill>
              </a:rPr>
              <a:t>.</a:t>
            </a:r>
            <a:r>
              <a:rPr lang="it-IT" sz="2000" dirty="0" smtClean="0"/>
              <a:t> Nel corso dei prossimi mesi è prevista l'approvazione dei rimanenti 33. Costo complessivo dei </a:t>
            </a:r>
            <a:r>
              <a:rPr lang="it-IT" sz="2000" dirty="0" err="1" smtClean="0"/>
              <a:t>PdR</a:t>
            </a:r>
            <a:r>
              <a:rPr lang="it-IT" sz="2000" dirty="0" smtClean="0"/>
              <a:t>: </a:t>
            </a:r>
            <a:r>
              <a:rPr lang="it-IT" sz="2000" b="1" dirty="0" smtClean="0">
                <a:solidFill>
                  <a:srgbClr val="003399"/>
                </a:solidFill>
              </a:rPr>
              <a:t>3,5 </a:t>
            </a:r>
            <a:r>
              <a:rPr lang="it-IT" sz="2000" b="1" dirty="0" err="1" smtClean="0">
                <a:solidFill>
                  <a:srgbClr val="003399"/>
                </a:solidFill>
              </a:rPr>
              <a:t>mld</a:t>
            </a:r>
            <a:r>
              <a:rPr lang="it-IT" sz="2000" b="1" dirty="0" smtClean="0">
                <a:solidFill>
                  <a:srgbClr val="003399"/>
                </a:solidFill>
              </a:rPr>
              <a:t> di euro.</a:t>
            </a:r>
          </a:p>
          <a:p>
            <a:pPr marL="1162050" lvl="0" indent="-447675">
              <a:buSzPct val="70000"/>
              <a:buFont typeface="Wingdings" pitchFamily="2" charset="2"/>
              <a:buChar char="q"/>
            </a:pPr>
            <a:r>
              <a:rPr lang="it-IT" sz="2000" dirty="0" smtClean="0"/>
              <a:t>Entro febbraio è previsto l'impegno dei </a:t>
            </a:r>
            <a:r>
              <a:rPr lang="it-IT" sz="2000" b="1" dirty="0" smtClean="0">
                <a:solidFill>
                  <a:srgbClr val="003399"/>
                </a:solidFill>
              </a:rPr>
              <a:t>460 </a:t>
            </a:r>
            <a:r>
              <a:rPr lang="it-IT" sz="2000" b="1" dirty="0" err="1" smtClean="0">
                <a:solidFill>
                  <a:srgbClr val="003399"/>
                </a:solidFill>
              </a:rPr>
              <a:t>mln</a:t>
            </a:r>
            <a:r>
              <a:rPr lang="it-IT" sz="2000" b="1" dirty="0" smtClean="0">
                <a:solidFill>
                  <a:srgbClr val="003399"/>
                </a:solidFill>
              </a:rPr>
              <a:t> di euro della Delibera CIPE 135/2012.</a:t>
            </a:r>
          </a:p>
          <a:p>
            <a:pPr marL="1162050" lvl="0" indent="-447675">
              <a:buSzPct val="70000"/>
              <a:buFont typeface="Wingdings" pitchFamily="2" charset="2"/>
              <a:buChar char="q"/>
            </a:pPr>
            <a:r>
              <a:rPr lang="it-IT" sz="2000" dirty="0" smtClean="0"/>
              <a:t>Valore degli interventi di ricostruzione delle </a:t>
            </a:r>
            <a:r>
              <a:rPr lang="it-IT" sz="2000" b="1" dirty="0" smtClean="0">
                <a:solidFill>
                  <a:srgbClr val="003399"/>
                </a:solidFill>
              </a:rPr>
              <a:t>abitazioni principali: circa 1,8 miliardi di euro</a:t>
            </a:r>
            <a:r>
              <a:rPr lang="it-IT" sz="2000" dirty="0" smtClean="0"/>
              <a:t>.</a:t>
            </a:r>
          </a:p>
          <a:p>
            <a:pPr marL="1162050" lvl="0" indent="-447675">
              <a:buSzPct val="70000"/>
              <a:buFont typeface="Wingdings" pitchFamily="2" charset="2"/>
              <a:buChar char="q"/>
            </a:pPr>
            <a:r>
              <a:rPr lang="it-IT" sz="2000" dirty="0" smtClean="0"/>
              <a:t>Ulteriori </a:t>
            </a:r>
            <a:r>
              <a:rPr lang="it-IT" sz="2000" b="1" dirty="0" smtClean="0">
                <a:solidFill>
                  <a:srgbClr val="003399"/>
                </a:solidFill>
              </a:rPr>
              <a:t>1.700 mln </a:t>
            </a:r>
            <a:r>
              <a:rPr lang="it-IT" sz="2000" b="1" dirty="0">
                <a:solidFill>
                  <a:srgbClr val="003399"/>
                </a:solidFill>
              </a:rPr>
              <a:t>di euro </a:t>
            </a:r>
            <a:r>
              <a:rPr lang="it-IT" sz="2000" dirty="0" smtClean="0"/>
              <a:t>riguardano abitazioni secondarie e altri manufatti con una diversa priorità.</a:t>
            </a:r>
          </a:p>
          <a:p>
            <a:pPr lvl="0">
              <a:buSzPct val="70000"/>
              <a:buFont typeface="Wingdings" pitchFamily="2" charset="2"/>
              <a:buChar char="q"/>
            </a:pPr>
            <a:endParaRPr lang="it-IT" sz="1000" dirty="0" smtClean="0"/>
          </a:p>
        </p:txBody>
      </p:sp>
      <p:pic>
        <p:nvPicPr>
          <p:cNvPr id="9" name="Immagine 8"/>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0268510" y="0"/>
            <a:ext cx="1923490" cy="1376845"/>
          </a:xfrm>
          <a:prstGeom prst="rect">
            <a:avLst/>
          </a:prstGeom>
        </p:spPr>
      </p:pic>
      <p:pic>
        <p:nvPicPr>
          <p:cNvPr id="8" name="Immagine 7"/>
          <p:cNvPicPr>
            <a:picLocks noChangeAspect="1"/>
          </p:cNvPicPr>
          <p:nvPr/>
        </p:nvPicPr>
        <p:blipFill rotWithShape="1">
          <a:blip r:embed="rId4">
            <a:extLst>
              <a:ext uri="{28A0092B-C50C-407E-A947-70E740481C1C}">
                <a14:useLocalDpi xmlns="" xmlns:a14="http://schemas.microsoft.com/office/drawing/2010/main" val="0"/>
              </a:ext>
            </a:extLst>
          </a:blip>
          <a:srcRect t="-1" r="81607" b="-181"/>
          <a:stretch/>
        </p:blipFill>
        <p:spPr>
          <a:xfrm>
            <a:off x="-1" y="0"/>
            <a:ext cx="2238375" cy="6858000"/>
          </a:xfrm>
          <a:prstGeom prst="rect">
            <a:avLst/>
          </a:prstGeom>
        </p:spPr>
      </p:pic>
      <p:sp>
        <p:nvSpPr>
          <p:cNvPr id="11" name="CasellaDiTesto 10"/>
          <p:cNvSpPr txBox="1"/>
          <p:nvPr/>
        </p:nvSpPr>
        <p:spPr>
          <a:xfrm>
            <a:off x="-145528" y="1103388"/>
            <a:ext cx="2530101" cy="215444"/>
          </a:xfrm>
          <a:prstGeom prst="rect">
            <a:avLst/>
          </a:prstGeom>
          <a:noFill/>
        </p:spPr>
        <p:txBody>
          <a:bodyPr wrap="square" rtlCol="0">
            <a:spAutoFit/>
          </a:bodyPr>
          <a:lstStyle/>
          <a:p>
            <a:pPr algn="ctr"/>
            <a:r>
              <a:rPr lang="it-IT" sz="800" b="1" dirty="0" smtClean="0">
                <a:solidFill>
                  <a:srgbClr val="FFCC00"/>
                </a:solidFill>
                <a:latin typeface="Arial" panose="020B0604020202020204" pitchFamily="34" charset="0"/>
                <a:cs typeface="Arial" panose="020B0604020202020204" pitchFamily="34" charset="0"/>
              </a:rPr>
              <a:t>Ufficio Speciale per la Ricostruzione L’Aquila</a:t>
            </a:r>
            <a:endParaRPr lang="it-IT" sz="800" b="1" dirty="0">
              <a:solidFill>
                <a:srgbClr val="FFCC00"/>
              </a:solidFill>
              <a:latin typeface="Arial" panose="020B0604020202020204" pitchFamily="34" charset="0"/>
              <a:cs typeface="Arial" panose="020B0604020202020204" pitchFamily="34" charset="0"/>
            </a:endParaRPr>
          </a:p>
        </p:txBody>
      </p:sp>
      <p:pic>
        <p:nvPicPr>
          <p:cNvPr id="15" name="Immagine 14"/>
          <p:cNvPicPr>
            <a:picLocks noChangeAspect="1"/>
          </p:cNvPicPr>
          <p:nvPr/>
        </p:nvPicPr>
        <p:blipFill rotWithShape="1">
          <a:blip r:embed="rId5">
            <a:extLst>
              <a:ext uri="{BEBA8EAE-BF5A-486C-A8C5-ECC9F3942E4B}">
                <a14:imgProps xmlns="" xmlns:a14="http://schemas.microsoft.com/office/drawing/2010/main">
                  <a14:imgLayer r:embed="rId6">
                    <a14:imgEffect>
                      <a14:artisticCrisscrossEtching/>
                    </a14:imgEffect>
                  </a14:imgLayer>
                </a14:imgProps>
              </a:ext>
              <a:ext uri="{28A0092B-C50C-407E-A947-70E740481C1C}">
                <a14:useLocalDpi xmlns="" xmlns:a14="http://schemas.microsoft.com/office/drawing/2010/main" val="0"/>
              </a:ext>
            </a:extLst>
          </a:blip>
          <a:srcRect l="16280" t="17124" r="15682" b="26347"/>
          <a:stretch/>
        </p:blipFill>
        <p:spPr>
          <a:xfrm>
            <a:off x="23271" y="32516"/>
            <a:ext cx="2224629" cy="1140835"/>
          </a:xfrm>
          <a:prstGeom prst="rect">
            <a:avLst/>
          </a:prstGeom>
        </p:spPr>
      </p:pic>
      <p:sp>
        <p:nvSpPr>
          <p:cNvPr id="16" name="Segnaposto piè di pagina 3"/>
          <p:cNvSpPr txBox="1">
            <a:spLocks/>
          </p:cNvSpPr>
          <p:nvPr/>
        </p:nvSpPr>
        <p:spPr>
          <a:xfrm>
            <a:off x="2143460" y="6069430"/>
            <a:ext cx="7879977" cy="764477"/>
          </a:xfrm>
          <a:prstGeom prst="rect">
            <a:avLst/>
          </a:prstGeom>
        </p:spPr>
        <p:txBody>
          <a:bodyPr vert="horz" lIns="91440" tIns="45720" rIns="91440" bIns="45720" rtlCol="0" anchor="ctr"/>
          <a:lstStyle>
            <a:defPPr>
              <a:defRPr lang="en-US"/>
            </a:defPPr>
            <a:lvl1pPr marL="0" algn="l" defTabSz="457200" rtl="0" eaLnBrk="1" latinLnBrk="0" hangingPunct="1">
              <a:defRPr sz="1000" b="0" i="0" kern="120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600" b="1" i="1" smtClean="0"/>
              <a:t>Convegno“5 anni dopo” – 5 </a:t>
            </a:r>
            <a:r>
              <a:rPr lang="it-IT" sz="1600" b="1" i="1" smtClean="0"/>
              <a:t>Aprile</a:t>
            </a:r>
            <a:r>
              <a:rPr lang="en-US" sz="1600" b="1" i="1" smtClean="0"/>
              <a:t> 2014</a:t>
            </a:r>
            <a:endParaRPr lang="en-US" sz="1600" b="1" i="1" dirty="0" smtClean="0"/>
          </a:p>
        </p:txBody>
      </p:sp>
      <p:sp>
        <p:nvSpPr>
          <p:cNvPr id="18" name="Rettangolo 17"/>
          <p:cNvSpPr/>
          <p:nvPr/>
        </p:nvSpPr>
        <p:spPr>
          <a:xfrm>
            <a:off x="104774" y="1574096"/>
            <a:ext cx="2038685" cy="1938992"/>
          </a:xfrm>
          <a:prstGeom prst="rect">
            <a:avLst/>
          </a:prstGeom>
          <a:noFill/>
          <a:ln w="19050">
            <a:solidFill>
              <a:srgbClr val="FFC000"/>
            </a:solidFill>
          </a:ln>
          <a:effectLst>
            <a:outerShdw dist="38100" dir="2700000" sx="69000" sy="69000" algn="tl" rotWithShape="0">
              <a:prstClr val="black">
                <a:alpha val="38000"/>
              </a:prstClr>
            </a:outerShdw>
            <a:softEdge rad="0"/>
          </a:effectLst>
        </p:spPr>
        <p:txBody>
          <a:bodyPr wrap="square">
            <a:spAutoFit/>
          </a:bodyPr>
          <a:lstStyle/>
          <a:p>
            <a:pPr algn="ctr"/>
            <a:r>
              <a:rPr lang="it-IT" sz="2000" b="1" i="1" dirty="0" smtClean="0">
                <a:solidFill>
                  <a:srgbClr val="FFCC00"/>
                </a:solidFill>
              </a:rPr>
              <a:t>PRIORITA’ DEGLI INTERVENTI</a:t>
            </a:r>
          </a:p>
          <a:p>
            <a:pPr algn="ctr"/>
            <a:endParaRPr lang="it-IT" sz="2000" b="1" i="1" dirty="0">
              <a:solidFill>
                <a:srgbClr val="FFCC00"/>
              </a:solidFill>
            </a:endParaRPr>
          </a:p>
          <a:p>
            <a:pPr algn="ctr"/>
            <a:r>
              <a:rPr lang="it-IT" sz="2000" b="1" i="1" dirty="0" smtClean="0">
                <a:solidFill>
                  <a:srgbClr val="FFCC00"/>
                </a:solidFill>
              </a:rPr>
              <a:t> Comuni del Cratere</a:t>
            </a:r>
          </a:p>
        </p:txBody>
      </p:sp>
      <p:pic>
        <p:nvPicPr>
          <p:cNvPr id="19" name="Immagine 18"/>
          <p:cNvPicPr>
            <a:picLocks noChangeAspect="1"/>
          </p:cNvPicPr>
          <p:nvPr/>
        </p:nvPicPr>
        <p:blipFill>
          <a:blip r:embed="rId7">
            <a:extLst>
              <a:ext uri="{28A0092B-C50C-407E-A947-70E740481C1C}">
                <a14:useLocalDpi xmlns="" xmlns:a14="http://schemas.microsoft.com/office/drawing/2010/main" val="0"/>
              </a:ext>
            </a:extLst>
          </a:blip>
          <a:stretch>
            <a:fillRect/>
          </a:stretch>
        </p:blipFill>
        <p:spPr>
          <a:xfrm>
            <a:off x="11400670" y="6247349"/>
            <a:ext cx="490373" cy="634183"/>
          </a:xfrm>
          <a:prstGeom prst="rect">
            <a:avLst/>
          </a:prstGeom>
        </p:spPr>
      </p:pic>
      <p:pic>
        <p:nvPicPr>
          <p:cNvPr id="20" name="Immagine 19" descr="Descrizione: images"/>
          <p:cNvPicPr/>
          <p:nvPr/>
        </p:nvPicPr>
        <p:blipFill>
          <a:blip r:embed="rId8"/>
          <a:srcRect/>
          <a:stretch>
            <a:fillRect/>
          </a:stretch>
        </p:blipFill>
        <p:spPr bwMode="auto">
          <a:xfrm>
            <a:off x="10809156" y="6262233"/>
            <a:ext cx="516349" cy="550320"/>
          </a:xfrm>
          <a:prstGeom prst="rect">
            <a:avLst/>
          </a:prstGeom>
          <a:noFill/>
          <a:ln w="9525">
            <a:solidFill>
              <a:schemeClr val="accent1"/>
            </a:solidFill>
            <a:miter lim="800000"/>
            <a:headEnd/>
            <a:tailEnd/>
          </a:ln>
        </p:spPr>
      </p:pic>
      <p:sp>
        <p:nvSpPr>
          <p:cNvPr id="2" name="Segnaposto piè di pagina 1"/>
          <p:cNvSpPr>
            <a:spLocks noGrp="1"/>
          </p:cNvSpPr>
          <p:nvPr>
            <p:ph type="ftr" sz="quarter" idx="11"/>
          </p:nvPr>
        </p:nvSpPr>
        <p:spPr/>
        <p:txBody>
          <a:bodyPr/>
          <a:lstStyle/>
          <a:p>
            <a:r>
              <a:rPr lang="it-IT" smtClean="0"/>
              <a:t>Convegno“5 anni dopo” – 5 Aprile 2014</a:t>
            </a:r>
            <a:endParaRPr lang="en-US" dirty="0"/>
          </a:p>
        </p:txBody>
      </p:sp>
      <p:sp>
        <p:nvSpPr>
          <p:cNvPr id="3" name="Segnaposto numero diapositiva 2"/>
          <p:cNvSpPr>
            <a:spLocks noGrp="1"/>
          </p:cNvSpPr>
          <p:nvPr>
            <p:ph type="sldNum" sz="quarter" idx="12"/>
          </p:nvPr>
        </p:nvSpPr>
        <p:spPr/>
        <p:txBody>
          <a:bodyPr/>
          <a:lstStyle/>
          <a:p>
            <a:fld id="{D57F1E4F-1CFF-5643-939E-02111984F565}" type="slidenum">
              <a:rPr lang="en-US" smtClean="0"/>
              <a:pPr/>
              <a:t>19</a:t>
            </a:fld>
            <a:endParaRPr lang="en-US" dirty="0"/>
          </a:p>
        </p:txBody>
      </p:sp>
    </p:spTree>
    <p:extLst>
      <p:ext uri="{BB962C8B-B14F-4D97-AF65-F5344CB8AC3E}">
        <p14:creationId xmlns="" xmlns:p14="http://schemas.microsoft.com/office/powerpoint/2010/main" val="76756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magine 11"/>
          <p:cNvPicPr>
            <a:picLocks noChangeAspect="1"/>
          </p:cNvPicPr>
          <p:nvPr/>
        </p:nvPicPr>
        <p:blipFill rotWithShape="1">
          <a:blip r:embed="rId3">
            <a:extLst>
              <a:ext uri="{28A0092B-C50C-407E-A947-70E740481C1C}">
                <a14:useLocalDpi xmlns="" xmlns:a14="http://schemas.microsoft.com/office/drawing/2010/main" val="0"/>
              </a:ext>
            </a:extLst>
          </a:blip>
          <a:srcRect t="-1" r="81607" b="-181"/>
          <a:stretch/>
        </p:blipFill>
        <p:spPr>
          <a:xfrm>
            <a:off x="-1" y="0"/>
            <a:ext cx="2238375" cy="6858000"/>
          </a:xfrm>
          <a:prstGeom prst="rect">
            <a:avLst/>
          </a:prstGeom>
        </p:spPr>
      </p:pic>
      <p:sp>
        <p:nvSpPr>
          <p:cNvPr id="2" name="Titolo 1"/>
          <p:cNvSpPr>
            <a:spLocks noGrp="1"/>
          </p:cNvSpPr>
          <p:nvPr>
            <p:ph type="ctrTitle"/>
          </p:nvPr>
        </p:nvSpPr>
        <p:spPr>
          <a:xfrm>
            <a:off x="2444197" y="2314575"/>
            <a:ext cx="7233203" cy="2914650"/>
          </a:xfrm>
          <a:solidFill>
            <a:schemeClr val="bg1">
              <a:lumMod val="95000"/>
            </a:schemeClr>
          </a:solidFill>
          <a:ln>
            <a:solidFill>
              <a:schemeClr val="bg1">
                <a:lumMod val="95000"/>
              </a:schemeClr>
            </a:solidFill>
          </a:ln>
        </p:spPr>
        <p:style>
          <a:lnRef idx="2">
            <a:schemeClr val="dk1"/>
          </a:lnRef>
          <a:fillRef idx="1">
            <a:schemeClr val="lt1"/>
          </a:fillRef>
          <a:effectRef idx="0">
            <a:schemeClr val="dk1"/>
          </a:effectRef>
          <a:fontRef idx="minor">
            <a:schemeClr val="dk1"/>
          </a:fontRef>
        </p:style>
        <p:txBody>
          <a:bodyPr>
            <a:noAutofit/>
          </a:bodyPr>
          <a:lstStyle/>
          <a:p>
            <a:pPr lvl="0" algn="l"/>
            <a:r>
              <a:rPr lang="it-IT" sz="2400" b="1" i="1" dirty="0" smtClean="0">
                <a:solidFill>
                  <a:srgbClr val="003399"/>
                </a:solidFill>
              </a:rPr>
              <a:t>La </a:t>
            </a:r>
            <a:r>
              <a:rPr lang="it-IT" sz="2400" b="1" i="1" dirty="0">
                <a:solidFill>
                  <a:srgbClr val="003399"/>
                </a:solidFill>
              </a:rPr>
              <a:t>N</a:t>
            </a:r>
            <a:r>
              <a:rPr lang="it-IT" sz="2400" b="1" i="1" dirty="0" smtClean="0">
                <a:solidFill>
                  <a:srgbClr val="003399"/>
                </a:solidFill>
              </a:rPr>
              <a:t>uova </a:t>
            </a:r>
            <a:r>
              <a:rPr lang="it-IT" sz="2400" b="1" i="1" dirty="0" err="1" smtClean="0">
                <a:solidFill>
                  <a:srgbClr val="003399"/>
                </a:solidFill>
              </a:rPr>
              <a:t>Governance</a:t>
            </a:r>
            <a:r>
              <a:rPr lang="it-IT" sz="2400" b="1" i="1" dirty="0" smtClean="0">
                <a:solidFill>
                  <a:srgbClr val="003399"/>
                </a:solidFill>
              </a:rPr>
              <a:t>  </a:t>
            </a:r>
            <a:r>
              <a:rPr lang="it-IT" sz="2000" b="1" i="1" dirty="0" smtClean="0"/>
              <a:t/>
            </a:r>
            <a:br>
              <a:rPr lang="it-IT" sz="2000" b="1" i="1" dirty="0" smtClean="0"/>
            </a:br>
            <a:r>
              <a:rPr lang="it-IT" sz="2000" b="1" dirty="0" smtClean="0"/>
              <a:t>OBIETTIVO principale:</a:t>
            </a:r>
            <a:br>
              <a:rPr lang="it-IT" sz="2000" b="1" dirty="0" smtClean="0"/>
            </a:br>
            <a:r>
              <a:rPr lang="it-IT" sz="2000" b="1" dirty="0" smtClean="0"/>
              <a:t>Superare la frammentazione degli interventi e collocarli in una prospettiva di medio periodo non puramente emergenziale.</a:t>
            </a:r>
            <a:r>
              <a:rPr lang="it-IT" sz="2000" dirty="0" smtClean="0"/>
              <a:t/>
            </a:r>
            <a:br>
              <a:rPr lang="it-IT" sz="2000" dirty="0" smtClean="0"/>
            </a:br>
            <a:r>
              <a:rPr lang="it-IT" sz="2000" dirty="0" smtClean="0"/>
              <a:t/>
            </a:r>
            <a:br>
              <a:rPr lang="it-IT" sz="2000" dirty="0" smtClean="0"/>
            </a:br>
            <a:r>
              <a:rPr lang="it-IT" sz="2000" b="1" dirty="0" smtClean="0"/>
              <a:t>Il rapporto OCSE ha evidenziato, tra gli altri, il tema del “non governo”, declinandolo nei temi: </a:t>
            </a:r>
            <a:br>
              <a:rPr lang="it-IT" sz="2000" b="1" dirty="0" smtClean="0"/>
            </a:br>
            <a:r>
              <a:rPr lang="it-IT" sz="2000" b="1" dirty="0" smtClean="0"/>
              <a:t>- aspetti urbanistici, regolatori, dello sviluppo, </a:t>
            </a:r>
            <a:br>
              <a:rPr lang="it-IT" sz="2000" b="1" dirty="0" smtClean="0"/>
            </a:br>
            <a:r>
              <a:rPr lang="it-IT" sz="2000" b="1" dirty="0" smtClean="0"/>
              <a:t>- sistemi di valutazione degli interventi, di controllo e monitoraggio degli interventi emergenziali. </a:t>
            </a:r>
            <a:r>
              <a:rPr lang="it-IT" sz="2000" dirty="0" smtClean="0"/>
              <a:t/>
            </a:r>
            <a:br>
              <a:rPr lang="it-IT" sz="2000" dirty="0" smtClean="0"/>
            </a:br>
            <a:endParaRPr lang="it-IT" sz="2000" dirty="0"/>
          </a:p>
        </p:txBody>
      </p:sp>
      <p:pic>
        <p:nvPicPr>
          <p:cNvPr id="9" name="Immagine 8"/>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10268510" y="0"/>
            <a:ext cx="1923490" cy="1376845"/>
          </a:xfrm>
          <a:prstGeom prst="rect">
            <a:avLst/>
          </a:prstGeom>
        </p:spPr>
      </p:pic>
      <p:sp>
        <p:nvSpPr>
          <p:cNvPr id="8" name="CasellaDiTesto 7"/>
          <p:cNvSpPr txBox="1"/>
          <p:nvPr/>
        </p:nvSpPr>
        <p:spPr>
          <a:xfrm>
            <a:off x="-145528" y="1103388"/>
            <a:ext cx="2530101" cy="215444"/>
          </a:xfrm>
          <a:prstGeom prst="rect">
            <a:avLst/>
          </a:prstGeom>
          <a:noFill/>
        </p:spPr>
        <p:txBody>
          <a:bodyPr wrap="square" rtlCol="0">
            <a:spAutoFit/>
          </a:bodyPr>
          <a:lstStyle/>
          <a:p>
            <a:pPr algn="ctr"/>
            <a:r>
              <a:rPr lang="it-IT" sz="800" b="1" dirty="0" smtClean="0">
                <a:solidFill>
                  <a:srgbClr val="FFCC00"/>
                </a:solidFill>
                <a:latin typeface="Arial" panose="020B0604020202020204" pitchFamily="34" charset="0"/>
                <a:cs typeface="Arial" panose="020B0604020202020204" pitchFamily="34" charset="0"/>
              </a:rPr>
              <a:t>Ufficio Speciale per la Ricostruzione L’Aquila</a:t>
            </a:r>
            <a:endParaRPr lang="it-IT" sz="800" b="1" dirty="0">
              <a:solidFill>
                <a:srgbClr val="FFCC00"/>
              </a:solidFill>
              <a:latin typeface="Arial" panose="020B0604020202020204" pitchFamily="34" charset="0"/>
              <a:cs typeface="Arial" panose="020B0604020202020204" pitchFamily="34" charset="0"/>
            </a:endParaRPr>
          </a:p>
        </p:txBody>
      </p:sp>
      <p:pic>
        <p:nvPicPr>
          <p:cNvPr id="11" name="Immagine 10"/>
          <p:cNvPicPr>
            <a:picLocks noChangeAspect="1"/>
          </p:cNvPicPr>
          <p:nvPr/>
        </p:nvPicPr>
        <p:blipFill rotWithShape="1">
          <a:blip r:embed="rId5">
            <a:extLst>
              <a:ext uri="{BEBA8EAE-BF5A-486C-A8C5-ECC9F3942E4B}">
                <a14:imgProps xmlns="" xmlns:a14="http://schemas.microsoft.com/office/drawing/2010/main">
                  <a14:imgLayer r:embed="rId6">
                    <a14:imgEffect>
                      <a14:artisticCrisscrossEtching/>
                    </a14:imgEffect>
                  </a14:imgLayer>
                </a14:imgProps>
              </a:ext>
              <a:ext uri="{28A0092B-C50C-407E-A947-70E740481C1C}">
                <a14:useLocalDpi xmlns="" xmlns:a14="http://schemas.microsoft.com/office/drawing/2010/main" val="0"/>
              </a:ext>
            </a:extLst>
          </a:blip>
          <a:srcRect l="16280" t="17124" r="15682" b="26347"/>
          <a:stretch/>
        </p:blipFill>
        <p:spPr>
          <a:xfrm>
            <a:off x="23271" y="32516"/>
            <a:ext cx="2224629" cy="1140835"/>
          </a:xfrm>
          <a:prstGeom prst="rect">
            <a:avLst/>
          </a:prstGeom>
        </p:spPr>
      </p:pic>
      <p:sp>
        <p:nvSpPr>
          <p:cNvPr id="5" name="Rettangolo 4"/>
          <p:cNvSpPr/>
          <p:nvPr/>
        </p:nvSpPr>
        <p:spPr>
          <a:xfrm>
            <a:off x="108660" y="2003170"/>
            <a:ext cx="2025275" cy="1446550"/>
          </a:xfrm>
          <a:prstGeom prst="rect">
            <a:avLst/>
          </a:prstGeom>
          <a:noFill/>
          <a:ln w="19050">
            <a:solidFill>
              <a:srgbClr val="FFC000"/>
            </a:solidFill>
          </a:ln>
          <a:effectLst>
            <a:outerShdw dist="38100" dir="2700000" sx="69000" sy="69000" algn="tl" rotWithShape="0">
              <a:prstClr val="black">
                <a:alpha val="38000"/>
              </a:prstClr>
            </a:outerShdw>
            <a:softEdge rad="0"/>
          </a:effectLst>
        </p:spPr>
        <p:txBody>
          <a:bodyPr wrap="square">
            <a:spAutoFit/>
          </a:bodyPr>
          <a:lstStyle/>
          <a:p>
            <a:pPr algn="ctr"/>
            <a:r>
              <a:rPr lang="it-IT" b="1" i="1" dirty="0">
                <a:solidFill>
                  <a:srgbClr val="FFCC00"/>
                </a:solidFill>
              </a:rPr>
              <a:t>F</a:t>
            </a:r>
            <a:r>
              <a:rPr lang="it-IT" b="1" i="1" dirty="0" smtClean="0">
                <a:solidFill>
                  <a:srgbClr val="FFCC00"/>
                </a:solidFill>
              </a:rPr>
              <a:t>ine della gestione commissariale e NUOVA GOVERNANCE </a:t>
            </a:r>
            <a:br>
              <a:rPr lang="it-IT" b="1" i="1" dirty="0" smtClean="0">
                <a:solidFill>
                  <a:srgbClr val="FFCC00"/>
                </a:solidFill>
              </a:rPr>
            </a:br>
            <a:r>
              <a:rPr lang="it-IT" sz="1600" b="1" i="1" dirty="0" smtClean="0">
                <a:solidFill>
                  <a:srgbClr val="FFCC00"/>
                </a:solidFill>
              </a:rPr>
              <a:t>(AGOSTO 2012)</a:t>
            </a:r>
            <a:endParaRPr lang="it-IT" sz="1600" i="1" dirty="0">
              <a:solidFill>
                <a:srgbClr val="FFCC00"/>
              </a:solidFill>
            </a:endParaRPr>
          </a:p>
        </p:txBody>
      </p:sp>
      <p:sp>
        <p:nvSpPr>
          <p:cNvPr id="15" name="Segnaposto piè di pagina 3"/>
          <p:cNvSpPr>
            <a:spLocks noGrp="1"/>
          </p:cNvSpPr>
          <p:nvPr>
            <p:ph type="ftr" sz="quarter" idx="11"/>
          </p:nvPr>
        </p:nvSpPr>
        <p:spPr>
          <a:xfrm>
            <a:off x="2143460" y="6069430"/>
            <a:ext cx="7879977" cy="764477"/>
          </a:xfrm>
        </p:spPr>
        <p:txBody>
          <a:bodyPr/>
          <a:lstStyle/>
          <a:p>
            <a:pPr algn="ctr"/>
            <a:r>
              <a:rPr lang="en-US" sz="1600" b="1" i="1" dirty="0" smtClean="0"/>
              <a:t>Convegno“5 anni dopo” – 5 </a:t>
            </a:r>
            <a:r>
              <a:rPr lang="it-IT" sz="1600" b="1" i="1" dirty="0" smtClean="0"/>
              <a:t>Aprile</a:t>
            </a:r>
            <a:r>
              <a:rPr lang="en-US" sz="1600" b="1" i="1" dirty="0" smtClean="0"/>
              <a:t> 2014</a:t>
            </a:r>
          </a:p>
        </p:txBody>
      </p:sp>
      <p:pic>
        <p:nvPicPr>
          <p:cNvPr id="16" name="Immagine 15"/>
          <p:cNvPicPr>
            <a:picLocks noChangeAspect="1"/>
          </p:cNvPicPr>
          <p:nvPr/>
        </p:nvPicPr>
        <p:blipFill>
          <a:blip r:embed="rId7">
            <a:extLst>
              <a:ext uri="{28A0092B-C50C-407E-A947-70E740481C1C}">
                <a14:useLocalDpi xmlns="" xmlns:a14="http://schemas.microsoft.com/office/drawing/2010/main" val="0"/>
              </a:ext>
            </a:extLst>
          </a:blip>
          <a:stretch>
            <a:fillRect/>
          </a:stretch>
        </p:blipFill>
        <p:spPr>
          <a:xfrm>
            <a:off x="11400670" y="6199724"/>
            <a:ext cx="490373" cy="634183"/>
          </a:xfrm>
          <a:prstGeom prst="rect">
            <a:avLst/>
          </a:prstGeom>
        </p:spPr>
      </p:pic>
      <p:pic>
        <p:nvPicPr>
          <p:cNvPr id="17" name="Immagine 16" descr="Descrizione: images"/>
          <p:cNvPicPr/>
          <p:nvPr/>
        </p:nvPicPr>
        <p:blipFill>
          <a:blip r:embed="rId8"/>
          <a:srcRect/>
          <a:stretch>
            <a:fillRect/>
          </a:stretch>
        </p:blipFill>
        <p:spPr bwMode="auto">
          <a:xfrm>
            <a:off x="10809156" y="6214608"/>
            <a:ext cx="516349" cy="550320"/>
          </a:xfrm>
          <a:prstGeom prst="rect">
            <a:avLst/>
          </a:prstGeom>
          <a:noFill/>
          <a:ln w="9525">
            <a:solidFill>
              <a:schemeClr val="accent1"/>
            </a:solidFill>
            <a:miter lim="800000"/>
            <a:headEnd/>
            <a:tailEnd/>
          </a:ln>
        </p:spPr>
      </p:pic>
      <p:sp>
        <p:nvSpPr>
          <p:cNvPr id="6" name="Segnaposto numero diapositiva 5"/>
          <p:cNvSpPr>
            <a:spLocks noGrp="1"/>
          </p:cNvSpPr>
          <p:nvPr>
            <p:ph type="sldNum" sz="quarter" idx="12"/>
          </p:nvPr>
        </p:nvSpPr>
        <p:spPr/>
        <p:txBody>
          <a:bodyPr/>
          <a:lstStyle/>
          <a:p>
            <a:fld id="{D57F1E4F-1CFF-5643-939E-02111984F565}" type="slidenum">
              <a:rPr lang="en-US" smtClean="0"/>
              <a:pPr/>
              <a:t>2</a:t>
            </a:fld>
            <a:endParaRPr lang="en-US" dirty="0"/>
          </a:p>
        </p:txBody>
      </p:sp>
    </p:spTree>
    <p:extLst>
      <p:ext uri="{BB962C8B-B14F-4D97-AF65-F5344CB8AC3E}">
        <p14:creationId xmlns="" xmlns:p14="http://schemas.microsoft.com/office/powerpoint/2010/main" val="101153319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p:cNvSpPr>
            <a:spLocks noGrp="1"/>
          </p:cNvSpPr>
          <p:nvPr>
            <p:ph type="sldNum" sz="quarter" idx="12"/>
          </p:nvPr>
        </p:nvSpPr>
        <p:spPr/>
        <p:txBody>
          <a:bodyPr/>
          <a:lstStyle/>
          <a:p>
            <a:fld id="{D57F1E4F-1CFF-5643-939E-02111984F565}" type="slidenum">
              <a:rPr lang="en-US" smtClean="0"/>
              <a:pPr/>
              <a:t>20</a:t>
            </a:fld>
            <a:endParaRPr lang="en-US" dirty="0"/>
          </a:p>
        </p:txBody>
      </p:sp>
      <p:sp>
        <p:nvSpPr>
          <p:cNvPr id="6" name="Rettangolo 5"/>
          <p:cNvSpPr/>
          <p:nvPr/>
        </p:nvSpPr>
        <p:spPr>
          <a:xfrm>
            <a:off x="2686050" y="1173351"/>
            <a:ext cx="8067676" cy="2862322"/>
          </a:xfrm>
          <a:prstGeom prst="rect">
            <a:avLst/>
          </a:prstGeom>
          <a:solidFill>
            <a:schemeClr val="bg1"/>
          </a:solidFill>
        </p:spPr>
        <p:txBody>
          <a:bodyPr wrap="square">
            <a:spAutoFit/>
          </a:bodyPr>
          <a:lstStyle/>
          <a:p>
            <a:pPr algn="just">
              <a:buSzPct val="70000"/>
            </a:pPr>
            <a:r>
              <a:rPr lang="it-IT" sz="2000" b="1" dirty="0" smtClean="0"/>
              <a:t>Sulla </a:t>
            </a:r>
            <a:r>
              <a:rPr lang="it-IT" sz="2000" b="1" dirty="0"/>
              <a:t>base degli elementi sopra </a:t>
            </a:r>
            <a:r>
              <a:rPr lang="it-IT" sz="2000" b="1" dirty="0" smtClean="0"/>
              <a:t>richiamati:</a:t>
            </a:r>
          </a:p>
          <a:p>
            <a:pPr algn="just">
              <a:buSzPct val="70000"/>
            </a:pPr>
            <a:endParaRPr lang="it-IT" sz="2000" b="1" dirty="0" smtClean="0"/>
          </a:p>
          <a:p>
            <a:pPr algn="just">
              <a:buSzPct val="70000"/>
            </a:pPr>
            <a:endParaRPr lang="it-IT" sz="2000" b="1" dirty="0" smtClean="0"/>
          </a:p>
          <a:p>
            <a:pPr algn="just">
              <a:buSzPct val="70000"/>
            </a:pPr>
            <a:r>
              <a:rPr lang="it-IT" sz="2000" b="1" dirty="0" smtClean="0"/>
              <a:t>-  Il </a:t>
            </a:r>
            <a:r>
              <a:rPr lang="it-IT" sz="2000" b="1" dirty="0"/>
              <a:t>valore degli </a:t>
            </a:r>
            <a:r>
              <a:rPr lang="it-IT" sz="2000" b="1" dirty="0" smtClean="0">
                <a:solidFill>
                  <a:srgbClr val="003399"/>
                </a:solidFill>
              </a:rPr>
              <a:t>INTERVENTI PRIORITARI </a:t>
            </a:r>
            <a:r>
              <a:rPr lang="it-IT" sz="2000" b="1" dirty="0" smtClean="0"/>
              <a:t>per </a:t>
            </a:r>
            <a:r>
              <a:rPr lang="it-IT" sz="2000" b="1" dirty="0"/>
              <a:t>ultimare la ricostruzione dei </a:t>
            </a:r>
            <a:r>
              <a:rPr lang="it-IT" sz="2000" b="1" dirty="0" smtClean="0"/>
              <a:t>Comuni </a:t>
            </a:r>
            <a:r>
              <a:rPr lang="it-IT" sz="2000" b="1" dirty="0"/>
              <a:t>del </a:t>
            </a:r>
            <a:r>
              <a:rPr lang="it-IT" sz="2000" b="1" dirty="0" smtClean="0"/>
              <a:t>Cratere </a:t>
            </a:r>
            <a:r>
              <a:rPr lang="it-IT" sz="2000" b="1" dirty="0"/>
              <a:t>si attesta intorno ai </a:t>
            </a:r>
            <a:r>
              <a:rPr lang="it-IT" sz="2000" b="1" dirty="0">
                <a:solidFill>
                  <a:srgbClr val="003399"/>
                </a:solidFill>
              </a:rPr>
              <a:t>1,8 </a:t>
            </a:r>
            <a:r>
              <a:rPr lang="it-IT" sz="2000" b="1" dirty="0" err="1" smtClean="0">
                <a:solidFill>
                  <a:srgbClr val="003399"/>
                </a:solidFill>
              </a:rPr>
              <a:t>mld</a:t>
            </a:r>
            <a:r>
              <a:rPr lang="it-IT" sz="2000" b="1" dirty="0" smtClean="0">
                <a:solidFill>
                  <a:srgbClr val="003399"/>
                </a:solidFill>
              </a:rPr>
              <a:t> </a:t>
            </a:r>
            <a:r>
              <a:rPr lang="it-IT" sz="2000" b="1" dirty="0">
                <a:solidFill>
                  <a:srgbClr val="003399"/>
                </a:solidFill>
              </a:rPr>
              <a:t>di euro</a:t>
            </a:r>
            <a:r>
              <a:rPr lang="it-IT" sz="2000" b="1" u="sng" dirty="0" smtClean="0"/>
              <a:t>.</a:t>
            </a:r>
          </a:p>
          <a:p>
            <a:pPr algn="just">
              <a:buSzPct val="70000"/>
            </a:pPr>
            <a:endParaRPr lang="it-IT" sz="2000" b="1" u="sng" dirty="0"/>
          </a:p>
          <a:p>
            <a:pPr algn="just">
              <a:buSzPct val="70000"/>
            </a:pPr>
            <a:r>
              <a:rPr lang="it-IT" sz="2000" dirty="0" smtClean="0"/>
              <a:t>- Il </a:t>
            </a:r>
            <a:r>
              <a:rPr lang="it-IT" sz="2000" b="1" dirty="0">
                <a:solidFill>
                  <a:srgbClr val="003399"/>
                </a:solidFill>
              </a:rPr>
              <a:t>fabbisogno residuo prioritario </a:t>
            </a:r>
            <a:r>
              <a:rPr lang="it-IT" sz="2000" dirty="0"/>
              <a:t>per la </a:t>
            </a:r>
            <a:r>
              <a:rPr lang="it-IT" sz="2000" b="1" dirty="0">
                <a:solidFill>
                  <a:srgbClr val="003399"/>
                </a:solidFill>
              </a:rPr>
              <a:t>ricostruzione privata </a:t>
            </a:r>
            <a:r>
              <a:rPr lang="it-IT" sz="2000" dirty="0"/>
              <a:t>nei </a:t>
            </a:r>
            <a:r>
              <a:rPr lang="it-IT" sz="2000" b="1" dirty="0">
                <a:solidFill>
                  <a:srgbClr val="003399"/>
                </a:solidFill>
              </a:rPr>
              <a:t>comuni fuori Cratere</a:t>
            </a:r>
            <a:r>
              <a:rPr lang="it-IT" sz="2000" b="1" dirty="0"/>
              <a:t> </a:t>
            </a:r>
            <a:r>
              <a:rPr lang="it-IT" sz="2000" dirty="0"/>
              <a:t>è stimato</a:t>
            </a:r>
            <a:r>
              <a:rPr lang="it-IT" sz="2000" b="1" dirty="0"/>
              <a:t> in </a:t>
            </a:r>
            <a:r>
              <a:rPr lang="it-IT" sz="2000" b="1" dirty="0">
                <a:solidFill>
                  <a:srgbClr val="003399"/>
                </a:solidFill>
              </a:rPr>
              <a:t>200 mln di euro</a:t>
            </a:r>
            <a:r>
              <a:rPr lang="it-IT" sz="2000" b="1" dirty="0"/>
              <a:t>.</a:t>
            </a:r>
            <a:endParaRPr lang="it-IT" sz="2000" dirty="0"/>
          </a:p>
          <a:p>
            <a:pPr algn="just">
              <a:buSzPct val="70000"/>
            </a:pPr>
            <a:endParaRPr lang="it-IT" sz="2000" b="1" u="sng" dirty="0"/>
          </a:p>
        </p:txBody>
      </p:sp>
      <p:pic>
        <p:nvPicPr>
          <p:cNvPr id="9" name="Immagine 8"/>
          <p:cNvPicPr>
            <a:picLocks noChangeAspect="1"/>
          </p:cNvPicPr>
          <p:nvPr/>
        </p:nvPicPr>
        <p:blipFill rotWithShape="1">
          <a:blip r:embed="rId2">
            <a:extLst>
              <a:ext uri="{28A0092B-C50C-407E-A947-70E740481C1C}">
                <a14:useLocalDpi xmlns="" xmlns:a14="http://schemas.microsoft.com/office/drawing/2010/main" val="0"/>
              </a:ext>
            </a:extLst>
          </a:blip>
          <a:srcRect t="-1" r="81607" b="-181"/>
          <a:stretch/>
        </p:blipFill>
        <p:spPr>
          <a:xfrm>
            <a:off x="-1" y="0"/>
            <a:ext cx="2238375" cy="6858000"/>
          </a:xfrm>
          <a:prstGeom prst="rect">
            <a:avLst/>
          </a:prstGeom>
        </p:spPr>
      </p:pic>
      <p:sp>
        <p:nvSpPr>
          <p:cNvPr id="10" name="CasellaDiTesto 9"/>
          <p:cNvSpPr txBox="1"/>
          <p:nvPr/>
        </p:nvSpPr>
        <p:spPr>
          <a:xfrm>
            <a:off x="-145528" y="1103388"/>
            <a:ext cx="2530101" cy="215444"/>
          </a:xfrm>
          <a:prstGeom prst="rect">
            <a:avLst/>
          </a:prstGeom>
          <a:noFill/>
        </p:spPr>
        <p:txBody>
          <a:bodyPr wrap="square" rtlCol="0">
            <a:spAutoFit/>
          </a:bodyPr>
          <a:lstStyle/>
          <a:p>
            <a:pPr algn="ctr"/>
            <a:r>
              <a:rPr lang="it-IT" sz="800" b="1" dirty="0" smtClean="0">
                <a:solidFill>
                  <a:srgbClr val="FFCC00"/>
                </a:solidFill>
                <a:latin typeface="Arial" panose="020B0604020202020204" pitchFamily="34" charset="0"/>
                <a:cs typeface="Arial" panose="020B0604020202020204" pitchFamily="34" charset="0"/>
              </a:rPr>
              <a:t>Ufficio Speciale per la Ricostruzione L’Aquila</a:t>
            </a:r>
            <a:endParaRPr lang="it-IT" sz="800" b="1" dirty="0">
              <a:solidFill>
                <a:srgbClr val="FFCC00"/>
              </a:solidFill>
              <a:latin typeface="Arial" panose="020B0604020202020204" pitchFamily="34" charset="0"/>
              <a:cs typeface="Arial" panose="020B0604020202020204" pitchFamily="34" charset="0"/>
            </a:endParaRPr>
          </a:p>
        </p:txBody>
      </p:sp>
      <p:pic>
        <p:nvPicPr>
          <p:cNvPr id="11" name="Immagine 10"/>
          <p:cNvPicPr>
            <a:picLocks noChangeAspect="1"/>
          </p:cNvPicPr>
          <p:nvPr/>
        </p:nvPicPr>
        <p:blipFill rotWithShape="1">
          <a:blip r:embed="rId3">
            <a:extLst>
              <a:ext uri="{BEBA8EAE-BF5A-486C-A8C5-ECC9F3942E4B}">
                <a14:imgProps xmlns="" xmlns:a14="http://schemas.microsoft.com/office/drawing/2010/main">
                  <a14:imgLayer r:embed="rId4">
                    <a14:imgEffect>
                      <a14:artisticCrisscrossEtching/>
                    </a14:imgEffect>
                  </a14:imgLayer>
                </a14:imgProps>
              </a:ext>
              <a:ext uri="{28A0092B-C50C-407E-A947-70E740481C1C}">
                <a14:useLocalDpi xmlns="" xmlns:a14="http://schemas.microsoft.com/office/drawing/2010/main" val="0"/>
              </a:ext>
            </a:extLst>
          </a:blip>
          <a:srcRect l="16280" t="17124" r="15682" b="26347"/>
          <a:stretch/>
        </p:blipFill>
        <p:spPr>
          <a:xfrm>
            <a:off x="23271" y="32516"/>
            <a:ext cx="2224629" cy="1140835"/>
          </a:xfrm>
          <a:prstGeom prst="rect">
            <a:avLst/>
          </a:prstGeom>
        </p:spPr>
      </p:pic>
      <p:sp>
        <p:nvSpPr>
          <p:cNvPr id="12" name="Segnaposto piè di pagina 3"/>
          <p:cNvSpPr>
            <a:spLocks noGrp="1"/>
          </p:cNvSpPr>
          <p:nvPr>
            <p:ph type="ftr" sz="quarter" idx="11"/>
          </p:nvPr>
        </p:nvSpPr>
        <p:spPr>
          <a:xfrm>
            <a:off x="2143460" y="6069430"/>
            <a:ext cx="7879977" cy="764477"/>
          </a:xfrm>
        </p:spPr>
        <p:txBody>
          <a:bodyPr/>
          <a:lstStyle/>
          <a:p>
            <a:pPr algn="ctr"/>
            <a:r>
              <a:rPr lang="en-US" sz="1600" b="1" i="1" dirty="0" smtClean="0"/>
              <a:t>Convegno“5 anni dopo” – 5 </a:t>
            </a:r>
            <a:r>
              <a:rPr lang="it-IT" sz="1600" b="1" i="1" dirty="0" smtClean="0"/>
              <a:t>Aprile</a:t>
            </a:r>
            <a:r>
              <a:rPr lang="en-US" sz="1600" b="1" i="1" dirty="0" smtClean="0"/>
              <a:t> 2014</a:t>
            </a:r>
          </a:p>
        </p:txBody>
      </p:sp>
      <p:sp>
        <p:nvSpPr>
          <p:cNvPr id="14" name="Rettangolo 13"/>
          <p:cNvSpPr/>
          <p:nvPr/>
        </p:nvSpPr>
        <p:spPr>
          <a:xfrm>
            <a:off x="104774" y="1574096"/>
            <a:ext cx="2038685" cy="1938992"/>
          </a:xfrm>
          <a:prstGeom prst="rect">
            <a:avLst/>
          </a:prstGeom>
          <a:noFill/>
          <a:ln w="19050">
            <a:solidFill>
              <a:srgbClr val="FFC000"/>
            </a:solidFill>
          </a:ln>
          <a:effectLst>
            <a:outerShdw dist="38100" dir="2700000" sx="69000" sy="69000" algn="tl" rotWithShape="0">
              <a:prstClr val="black">
                <a:alpha val="38000"/>
              </a:prstClr>
            </a:outerShdw>
            <a:softEdge rad="0"/>
          </a:effectLst>
        </p:spPr>
        <p:txBody>
          <a:bodyPr wrap="square">
            <a:spAutoFit/>
          </a:bodyPr>
          <a:lstStyle/>
          <a:p>
            <a:pPr algn="ctr"/>
            <a:r>
              <a:rPr lang="it-IT" sz="2000" b="1" i="1" dirty="0" smtClean="0">
                <a:solidFill>
                  <a:srgbClr val="FFCC00"/>
                </a:solidFill>
              </a:rPr>
              <a:t>PRIORITA’ DEGLI INTERVENTI</a:t>
            </a:r>
          </a:p>
          <a:p>
            <a:pPr algn="ctr"/>
            <a:endParaRPr lang="it-IT" sz="2000" b="1" i="1" dirty="0">
              <a:solidFill>
                <a:srgbClr val="FFCC00"/>
              </a:solidFill>
            </a:endParaRPr>
          </a:p>
          <a:p>
            <a:pPr algn="ctr"/>
            <a:r>
              <a:rPr lang="it-IT" sz="2000" b="1" i="1" dirty="0" smtClean="0">
                <a:solidFill>
                  <a:srgbClr val="FFCC00"/>
                </a:solidFill>
              </a:rPr>
              <a:t> Comuni del Cratere</a:t>
            </a:r>
          </a:p>
        </p:txBody>
      </p:sp>
      <p:pic>
        <p:nvPicPr>
          <p:cNvPr id="15" name="Immagine 14"/>
          <p:cNvPicPr>
            <a:picLocks noChangeAspect="1"/>
          </p:cNvPicPr>
          <p:nvPr/>
        </p:nvPicPr>
        <p:blipFill>
          <a:blip r:embed="rId5">
            <a:extLst>
              <a:ext uri="{28A0092B-C50C-407E-A947-70E740481C1C}">
                <a14:useLocalDpi xmlns="" xmlns:a14="http://schemas.microsoft.com/office/drawing/2010/main" val="0"/>
              </a:ext>
            </a:extLst>
          </a:blip>
          <a:stretch>
            <a:fillRect/>
          </a:stretch>
        </p:blipFill>
        <p:spPr>
          <a:xfrm>
            <a:off x="11400670" y="6247349"/>
            <a:ext cx="490373" cy="634183"/>
          </a:xfrm>
          <a:prstGeom prst="rect">
            <a:avLst/>
          </a:prstGeom>
        </p:spPr>
      </p:pic>
      <p:pic>
        <p:nvPicPr>
          <p:cNvPr id="16" name="Immagine 15" descr="Descrizione: images"/>
          <p:cNvPicPr/>
          <p:nvPr/>
        </p:nvPicPr>
        <p:blipFill>
          <a:blip r:embed="rId6"/>
          <a:srcRect/>
          <a:stretch>
            <a:fillRect/>
          </a:stretch>
        </p:blipFill>
        <p:spPr bwMode="auto">
          <a:xfrm>
            <a:off x="10809156" y="6262233"/>
            <a:ext cx="516349" cy="550320"/>
          </a:xfrm>
          <a:prstGeom prst="rect">
            <a:avLst/>
          </a:prstGeom>
          <a:noFill/>
          <a:ln w="9525">
            <a:solidFill>
              <a:schemeClr val="accent1"/>
            </a:solidFill>
            <a:miter lim="800000"/>
            <a:headEnd/>
            <a:tailEnd/>
          </a:ln>
        </p:spPr>
      </p:pic>
    </p:spTree>
    <p:extLst>
      <p:ext uri="{BB962C8B-B14F-4D97-AF65-F5344CB8AC3E}">
        <p14:creationId xmlns="" xmlns:p14="http://schemas.microsoft.com/office/powerpoint/2010/main" val="89720610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10268510" y="0"/>
            <a:ext cx="1923490" cy="1376845"/>
          </a:xfrm>
          <a:prstGeom prst="rect">
            <a:avLst/>
          </a:prstGeom>
        </p:spPr>
      </p:pic>
      <p:pic>
        <p:nvPicPr>
          <p:cNvPr id="10" name="Immagine 9"/>
          <p:cNvPicPr>
            <a:picLocks noChangeAspect="1"/>
          </p:cNvPicPr>
          <p:nvPr/>
        </p:nvPicPr>
        <p:blipFill>
          <a:blip r:embed="rId5">
            <a:extLst>
              <a:ext uri="{28A0092B-C50C-407E-A947-70E740481C1C}">
                <a14:useLocalDpi xmlns="" xmlns:a14="http://schemas.microsoft.com/office/drawing/2010/main" val="0"/>
              </a:ext>
            </a:extLst>
          </a:blip>
          <a:stretch>
            <a:fillRect/>
          </a:stretch>
        </p:blipFill>
        <p:spPr>
          <a:xfrm>
            <a:off x="1348164" y="0"/>
            <a:ext cx="773665" cy="1000557"/>
          </a:xfrm>
          <a:prstGeom prst="rect">
            <a:avLst/>
          </a:prstGeom>
        </p:spPr>
      </p:pic>
      <p:pic>
        <p:nvPicPr>
          <p:cNvPr id="13" name="Immagine 12" descr="Descrizione: images"/>
          <p:cNvPicPr/>
          <p:nvPr/>
        </p:nvPicPr>
        <p:blipFill>
          <a:blip r:embed="rId6"/>
          <a:srcRect/>
          <a:stretch>
            <a:fillRect/>
          </a:stretch>
        </p:blipFill>
        <p:spPr bwMode="auto">
          <a:xfrm>
            <a:off x="453104" y="0"/>
            <a:ext cx="808074" cy="861237"/>
          </a:xfrm>
          <a:prstGeom prst="rect">
            <a:avLst/>
          </a:prstGeom>
          <a:noFill/>
          <a:ln w="9525">
            <a:solidFill>
              <a:schemeClr val="accent1"/>
            </a:solidFill>
            <a:miter lim="800000"/>
            <a:headEnd/>
            <a:tailEnd/>
          </a:ln>
        </p:spPr>
      </p:pic>
      <p:sp>
        <p:nvSpPr>
          <p:cNvPr id="14" name="CasellaDiTesto 13"/>
          <p:cNvSpPr txBox="1"/>
          <p:nvPr/>
        </p:nvSpPr>
        <p:spPr>
          <a:xfrm>
            <a:off x="2148289" y="0"/>
            <a:ext cx="4635796" cy="369332"/>
          </a:xfrm>
          <a:prstGeom prst="rect">
            <a:avLst/>
          </a:prstGeom>
          <a:noFill/>
        </p:spPr>
        <p:txBody>
          <a:bodyPr wrap="square" rtlCol="0">
            <a:spAutoFit/>
          </a:bodyPr>
          <a:lstStyle/>
          <a:p>
            <a:r>
              <a:rPr lang="it-IT" b="1" dirty="0" smtClean="0"/>
              <a:t>Ufficio Speciale per la Ricostruzione L’Aquila</a:t>
            </a:r>
            <a:endParaRPr lang="it-IT" b="1" dirty="0"/>
          </a:p>
        </p:txBody>
      </p:sp>
      <p:sp>
        <p:nvSpPr>
          <p:cNvPr id="12" name="Segnaposto contenuto 11"/>
          <p:cNvSpPr>
            <a:spLocks noGrp="1"/>
          </p:cNvSpPr>
          <p:nvPr>
            <p:ph idx="1"/>
          </p:nvPr>
        </p:nvSpPr>
        <p:spPr>
          <a:xfrm>
            <a:off x="1427604" y="1140246"/>
            <a:ext cx="9601196" cy="969485"/>
          </a:xfrm>
        </p:spPr>
        <p:txBody>
          <a:bodyPr>
            <a:normAutofit/>
          </a:bodyPr>
          <a:lstStyle/>
          <a:p>
            <a:pPr lvl="0">
              <a:spcBef>
                <a:spcPts val="0"/>
              </a:spcBef>
              <a:spcAft>
                <a:spcPts val="0"/>
              </a:spcAft>
              <a:buNone/>
            </a:pPr>
            <a:r>
              <a:rPr lang="it-IT" sz="2000" dirty="0" smtClean="0"/>
              <a:t>	</a:t>
            </a:r>
          </a:p>
          <a:p>
            <a:pPr lvl="0">
              <a:spcBef>
                <a:spcPts val="0"/>
              </a:spcBef>
              <a:spcAft>
                <a:spcPts val="0"/>
              </a:spcAft>
              <a:buNone/>
            </a:pPr>
            <a:endParaRPr lang="it-IT" sz="2000" dirty="0" smtClean="0"/>
          </a:p>
        </p:txBody>
      </p:sp>
      <p:graphicFrame>
        <p:nvGraphicFramePr>
          <p:cNvPr id="20" name="Oggetto 19"/>
          <p:cNvGraphicFramePr>
            <a:graphicFrameLocks noChangeAspect="1"/>
          </p:cNvGraphicFramePr>
          <p:nvPr>
            <p:extLst>
              <p:ext uri="{D42A27DB-BD31-4B8C-83A1-F6EECF244321}">
                <p14:modId xmlns="" xmlns:p14="http://schemas.microsoft.com/office/powerpoint/2010/main" val="1940346163"/>
              </p:ext>
            </p:extLst>
          </p:nvPr>
        </p:nvGraphicFramePr>
        <p:xfrm>
          <a:off x="2383902" y="950850"/>
          <a:ext cx="8207898" cy="5147934"/>
        </p:xfrm>
        <a:graphic>
          <a:graphicData uri="http://schemas.openxmlformats.org/presentationml/2006/ole">
            <p:oleObj spid="_x0000_s66572" name="Foglio di lavoro" r:id="rId7" imgW="7543800" imgH="4753023" progId="Excel.Sheet.12">
              <p:embed/>
            </p:oleObj>
          </a:graphicData>
        </a:graphic>
      </p:graphicFrame>
      <p:pic>
        <p:nvPicPr>
          <p:cNvPr id="11" name="Immagine 10"/>
          <p:cNvPicPr>
            <a:picLocks noChangeAspect="1"/>
          </p:cNvPicPr>
          <p:nvPr/>
        </p:nvPicPr>
        <p:blipFill rotWithShape="1">
          <a:blip r:embed="rId8">
            <a:extLst>
              <a:ext uri="{28A0092B-C50C-407E-A947-70E740481C1C}">
                <a14:useLocalDpi xmlns="" xmlns:a14="http://schemas.microsoft.com/office/drawing/2010/main" val="0"/>
              </a:ext>
            </a:extLst>
          </a:blip>
          <a:srcRect t="-1" r="81607" b="-181"/>
          <a:stretch/>
        </p:blipFill>
        <p:spPr>
          <a:xfrm>
            <a:off x="-1" y="0"/>
            <a:ext cx="2238375" cy="6858000"/>
          </a:xfrm>
          <a:prstGeom prst="rect">
            <a:avLst/>
          </a:prstGeom>
        </p:spPr>
      </p:pic>
      <p:sp>
        <p:nvSpPr>
          <p:cNvPr id="15" name="CasellaDiTesto 14"/>
          <p:cNvSpPr txBox="1"/>
          <p:nvPr/>
        </p:nvSpPr>
        <p:spPr>
          <a:xfrm>
            <a:off x="-145528" y="1103388"/>
            <a:ext cx="2530101" cy="215444"/>
          </a:xfrm>
          <a:prstGeom prst="rect">
            <a:avLst/>
          </a:prstGeom>
          <a:noFill/>
        </p:spPr>
        <p:txBody>
          <a:bodyPr wrap="square" rtlCol="0">
            <a:spAutoFit/>
          </a:bodyPr>
          <a:lstStyle/>
          <a:p>
            <a:pPr algn="ctr"/>
            <a:r>
              <a:rPr lang="it-IT" sz="800" b="1" dirty="0" smtClean="0">
                <a:solidFill>
                  <a:srgbClr val="FFCC00"/>
                </a:solidFill>
                <a:latin typeface="Arial" panose="020B0604020202020204" pitchFamily="34" charset="0"/>
                <a:cs typeface="Arial" panose="020B0604020202020204" pitchFamily="34" charset="0"/>
              </a:rPr>
              <a:t>Ufficio Speciale per la Ricostruzione L’Aquila</a:t>
            </a:r>
            <a:endParaRPr lang="it-IT" sz="800" b="1" dirty="0">
              <a:solidFill>
                <a:srgbClr val="FFCC00"/>
              </a:solidFill>
              <a:latin typeface="Arial" panose="020B0604020202020204" pitchFamily="34" charset="0"/>
              <a:cs typeface="Arial" panose="020B0604020202020204" pitchFamily="34" charset="0"/>
            </a:endParaRPr>
          </a:p>
        </p:txBody>
      </p:sp>
      <p:pic>
        <p:nvPicPr>
          <p:cNvPr id="16" name="Immagine 15"/>
          <p:cNvPicPr>
            <a:picLocks noChangeAspect="1"/>
          </p:cNvPicPr>
          <p:nvPr/>
        </p:nvPicPr>
        <p:blipFill rotWithShape="1">
          <a:blip r:embed="rId9">
            <a:extLst>
              <a:ext uri="{BEBA8EAE-BF5A-486C-A8C5-ECC9F3942E4B}">
                <a14:imgProps xmlns="" xmlns:a14="http://schemas.microsoft.com/office/drawing/2010/main">
                  <a14:imgLayer r:embed="rId11">
                    <a14:imgEffect>
                      <a14:artisticCrisscrossEtching/>
                    </a14:imgEffect>
                  </a14:imgLayer>
                </a14:imgProps>
              </a:ext>
              <a:ext uri="{28A0092B-C50C-407E-A947-70E740481C1C}">
                <a14:useLocalDpi xmlns="" xmlns:a14="http://schemas.microsoft.com/office/drawing/2010/main" val="0"/>
              </a:ext>
            </a:extLst>
          </a:blip>
          <a:srcRect l="16280" t="17124" r="15682" b="26347"/>
          <a:stretch/>
        </p:blipFill>
        <p:spPr>
          <a:xfrm>
            <a:off x="23271" y="32516"/>
            <a:ext cx="2224629" cy="1140835"/>
          </a:xfrm>
          <a:prstGeom prst="rect">
            <a:avLst/>
          </a:prstGeom>
        </p:spPr>
      </p:pic>
      <p:sp>
        <p:nvSpPr>
          <p:cNvPr id="17" name="Segnaposto piè di pagina 3"/>
          <p:cNvSpPr txBox="1">
            <a:spLocks/>
          </p:cNvSpPr>
          <p:nvPr/>
        </p:nvSpPr>
        <p:spPr>
          <a:xfrm>
            <a:off x="2143460" y="6069430"/>
            <a:ext cx="7879977" cy="764477"/>
          </a:xfrm>
          <a:prstGeom prst="rect">
            <a:avLst/>
          </a:prstGeom>
        </p:spPr>
        <p:txBody>
          <a:bodyPr vert="horz" lIns="91440" tIns="45720" rIns="91440" bIns="45720" rtlCol="0" anchor="ctr"/>
          <a:lstStyle>
            <a:defPPr>
              <a:defRPr lang="en-US"/>
            </a:defPPr>
            <a:lvl1pPr marL="0" algn="l" defTabSz="457200" rtl="0" eaLnBrk="1" latinLnBrk="0" hangingPunct="1">
              <a:defRPr sz="1000" b="0" i="0" kern="120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600" b="1" i="1" smtClean="0"/>
              <a:t>Convegno“5 anni dopo” – 5 </a:t>
            </a:r>
            <a:r>
              <a:rPr lang="it-IT" sz="1600" b="1" i="1" smtClean="0"/>
              <a:t>Aprile</a:t>
            </a:r>
            <a:r>
              <a:rPr lang="en-US" sz="1600" b="1" i="1" smtClean="0"/>
              <a:t> 2014</a:t>
            </a:r>
            <a:endParaRPr lang="en-US" sz="1600" b="1" i="1" dirty="0" smtClean="0"/>
          </a:p>
        </p:txBody>
      </p:sp>
      <p:sp>
        <p:nvSpPr>
          <p:cNvPr id="18" name="Rettangolo 17"/>
          <p:cNvSpPr/>
          <p:nvPr/>
        </p:nvSpPr>
        <p:spPr>
          <a:xfrm>
            <a:off x="128045" y="1839575"/>
            <a:ext cx="2024605" cy="1631216"/>
          </a:xfrm>
          <a:prstGeom prst="rect">
            <a:avLst/>
          </a:prstGeom>
          <a:noFill/>
          <a:ln w="19050">
            <a:solidFill>
              <a:srgbClr val="FFC000"/>
            </a:solidFill>
          </a:ln>
          <a:effectLst>
            <a:outerShdw dist="38100" dir="2700000" sx="69000" sy="69000" algn="tl" rotWithShape="0">
              <a:prstClr val="black">
                <a:alpha val="38000"/>
              </a:prstClr>
            </a:outerShdw>
            <a:softEdge rad="0"/>
          </a:effectLst>
        </p:spPr>
        <p:txBody>
          <a:bodyPr wrap="square">
            <a:spAutoFit/>
          </a:bodyPr>
          <a:lstStyle/>
          <a:p>
            <a:pPr algn="ctr"/>
            <a:r>
              <a:rPr lang="it-IT" sz="2000" b="1" i="1" dirty="0" smtClean="0">
                <a:solidFill>
                  <a:srgbClr val="FFCC00"/>
                </a:solidFill>
              </a:rPr>
              <a:t>IMPEGNI PRIORITARI</a:t>
            </a:r>
          </a:p>
          <a:p>
            <a:pPr algn="ctr"/>
            <a:endParaRPr lang="it-IT" sz="2000" b="1" i="1" dirty="0" smtClean="0">
              <a:solidFill>
                <a:srgbClr val="FFCC00"/>
              </a:solidFill>
            </a:endParaRPr>
          </a:p>
          <a:p>
            <a:pPr algn="ctr"/>
            <a:r>
              <a:rPr lang="it-IT" sz="2000" b="1" i="1" dirty="0">
                <a:solidFill>
                  <a:srgbClr val="FFCC00"/>
                </a:solidFill>
              </a:rPr>
              <a:t>A</a:t>
            </a:r>
            <a:r>
              <a:rPr lang="it-IT" sz="2000" b="1" i="1" dirty="0" smtClean="0">
                <a:solidFill>
                  <a:srgbClr val="FFCC00"/>
                </a:solidFill>
              </a:rPr>
              <a:t>rticolazione pluriennale</a:t>
            </a:r>
            <a:endParaRPr lang="it-IT" sz="2400" i="1" dirty="0">
              <a:solidFill>
                <a:srgbClr val="FFCC00"/>
              </a:solidFill>
            </a:endParaRPr>
          </a:p>
        </p:txBody>
      </p:sp>
      <p:pic>
        <p:nvPicPr>
          <p:cNvPr id="22" name="Immagine 21"/>
          <p:cNvPicPr>
            <a:picLocks noChangeAspect="1"/>
          </p:cNvPicPr>
          <p:nvPr/>
        </p:nvPicPr>
        <p:blipFill>
          <a:blip r:embed="rId5">
            <a:extLst>
              <a:ext uri="{28A0092B-C50C-407E-A947-70E740481C1C}">
                <a14:useLocalDpi xmlns="" xmlns:a14="http://schemas.microsoft.com/office/drawing/2010/main" val="0"/>
              </a:ext>
            </a:extLst>
          </a:blip>
          <a:stretch>
            <a:fillRect/>
          </a:stretch>
        </p:blipFill>
        <p:spPr>
          <a:xfrm>
            <a:off x="11400670" y="6247349"/>
            <a:ext cx="490373" cy="634183"/>
          </a:xfrm>
          <a:prstGeom prst="rect">
            <a:avLst/>
          </a:prstGeom>
        </p:spPr>
      </p:pic>
      <p:pic>
        <p:nvPicPr>
          <p:cNvPr id="23" name="Immagine 22" descr="Descrizione: images"/>
          <p:cNvPicPr/>
          <p:nvPr/>
        </p:nvPicPr>
        <p:blipFill>
          <a:blip r:embed="rId6"/>
          <a:srcRect/>
          <a:stretch>
            <a:fillRect/>
          </a:stretch>
        </p:blipFill>
        <p:spPr bwMode="auto">
          <a:xfrm>
            <a:off x="10809156" y="6262233"/>
            <a:ext cx="516349" cy="550320"/>
          </a:xfrm>
          <a:prstGeom prst="rect">
            <a:avLst/>
          </a:prstGeom>
          <a:noFill/>
          <a:ln w="9525">
            <a:solidFill>
              <a:schemeClr val="accent1"/>
            </a:solidFill>
            <a:miter lim="800000"/>
            <a:headEnd/>
            <a:tailEnd/>
          </a:ln>
        </p:spPr>
      </p:pic>
      <p:sp>
        <p:nvSpPr>
          <p:cNvPr id="2" name="Segnaposto piè di pagina 1"/>
          <p:cNvSpPr>
            <a:spLocks noGrp="1"/>
          </p:cNvSpPr>
          <p:nvPr>
            <p:ph type="ftr" sz="quarter" idx="11"/>
          </p:nvPr>
        </p:nvSpPr>
        <p:spPr/>
        <p:txBody>
          <a:bodyPr/>
          <a:lstStyle/>
          <a:p>
            <a:r>
              <a:rPr lang="it-IT" smtClean="0"/>
              <a:t>Convegno“5 anni dopo” – 5 Aprile 2014</a:t>
            </a:r>
            <a:endParaRPr lang="en-US" dirty="0"/>
          </a:p>
        </p:txBody>
      </p:sp>
      <p:sp>
        <p:nvSpPr>
          <p:cNvPr id="3" name="Segnaposto numero diapositiva 2"/>
          <p:cNvSpPr>
            <a:spLocks noGrp="1"/>
          </p:cNvSpPr>
          <p:nvPr>
            <p:ph type="sldNum" sz="quarter" idx="12"/>
          </p:nvPr>
        </p:nvSpPr>
        <p:spPr/>
        <p:txBody>
          <a:bodyPr/>
          <a:lstStyle/>
          <a:p>
            <a:fld id="{D57F1E4F-1CFF-5643-939E-02111984F565}" type="slidenum">
              <a:rPr lang="en-US" smtClean="0"/>
              <a:pPr/>
              <a:t>21</a:t>
            </a:fld>
            <a:endParaRPr lang="en-US" dirty="0"/>
          </a:p>
        </p:txBody>
      </p:sp>
    </p:spTree>
    <p:extLst>
      <p:ext uri="{BB962C8B-B14F-4D97-AF65-F5344CB8AC3E}">
        <p14:creationId xmlns="" xmlns:p14="http://schemas.microsoft.com/office/powerpoint/2010/main" val="51549449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0268510" y="0"/>
            <a:ext cx="1923490" cy="1376845"/>
          </a:xfrm>
          <a:prstGeom prst="rect">
            <a:avLst/>
          </a:prstGeom>
        </p:spPr>
      </p:pic>
      <p:sp>
        <p:nvSpPr>
          <p:cNvPr id="17" name="Segnaposto contenuto 11"/>
          <p:cNvSpPr txBox="1">
            <a:spLocks/>
          </p:cNvSpPr>
          <p:nvPr/>
        </p:nvSpPr>
        <p:spPr>
          <a:xfrm>
            <a:off x="1432193" y="672029"/>
            <a:ext cx="9738910" cy="4340646"/>
          </a:xfrm>
          <a:prstGeom prst="rect">
            <a:avLst/>
          </a:prstGeom>
        </p:spPr>
        <p:txBody>
          <a:bodyPr vert="horz" lIns="91440" tIns="45720" rIns="91440" bIns="45720" rtlCol="0" anchor="t">
            <a:noAutofit/>
          </a:bodyPr>
          <a:lstStyle/>
          <a:p>
            <a:endParaRPr lang="it-IT" dirty="0" smtClean="0"/>
          </a:p>
          <a:p>
            <a:endParaRPr lang="it-IT" dirty="0" smtClean="0"/>
          </a:p>
          <a:p>
            <a:pPr algn="just"/>
            <a:endParaRPr lang="it-IT" dirty="0" smtClean="0"/>
          </a:p>
          <a:p>
            <a:pPr algn="just"/>
            <a:endParaRPr lang="it-IT" dirty="0"/>
          </a:p>
        </p:txBody>
      </p:sp>
      <p:sp>
        <p:nvSpPr>
          <p:cNvPr id="11" name="Segnaposto contenuto 10"/>
          <p:cNvSpPr>
            <a:spLocks noGrp="1"/>
          </p:cNvSpPr>
          <p:nvPr>
            <p:ph idx="1"/>
          </p:nvPr>
        </p:nvSpPr>
        <p:spPr>
          <a:xfrm>
            <a:off x="2528469" y="1340521"/>
            <a:ext cx="8352538" cy="4615049"/>
          </a:xfrm>
        </p:spPr>
        <p:txBody>
          <a:bodyPr>
            <a:normAutofit fontScale="92500" lnSpcReduction="20000"/>
          </a:bodyPr>
          <a:lstStyle/>
          <a:p>
            <a:pPr marL="0" indent="0">
              <a:buNone/>
            </a:pPr>
            <a:r>
              <a:rPr lang="it-IT" dirty="0" smtClean="0"/>
              <a:t>Considerando il solo </a:t>
            </a:r>
            <a:r>
              <a:rPr lang="it-IT" b="1" dirty="0" smtClean="0">
                <a:solidFill>
                  <a:srgbClr val="003399"/>
                </a:solidFill>
              </a:rPr>
              <a:t>fabbisogno "prioritario" </a:t>
            </a:r>
            <a:r>
              <a:rPr lang="it-IT" dirty="0" smtClean="0"/>
              <a:t>si ottiene un valore complessivo di </a:t>
            </a:r>
            <a:r>
              <a:rPr lang="it-IT" b="1" dirty="0" smtClean="0">
                <a:solidFill>
                  <a:srgbClr val="003399"/>
                </a:solidFill>
              </a:rPr>
              <a:t>5,3 miliardi</a:t>
            </a:r>
            <a:r>
              <a:rPr lang="it-IT" dirty="0" smtClean="0"/>
              <a:t>.</a:t>
            </a:r>
          </a:p>
          <a:p>
            <a:pPr marL="0" indent="0">
              <a:buNone/>
            </a:pPr>
            <a:endParaRPr lang="it-IT" dirty="0" smtClean="0"/>
          </a:p>
          <a:p>
            <a:pPr marL="0" indent="0">
              <a:buNone/>
            </a:pPr>
            <a:r>
              <a:rPr lang="it-IT" dirty="0" smtClean="0"/>
              <a:t>Date le </a:t>
            </a:r>
            <a:r>
              <a:rPr lang="it-IT" b="1" dirty="0" smtClean="0"/>
              <a:t>coperture finanziarie</a:t>
            </a:r>
            <a:r>
              <a:rPr lang="it-IT" dirty="0" smtClean="0"/>
              <a:t>:</a:t>
            </a:r>
          </a:p>
          <a:p>
            <a:pPr marL="0" indent="0">
              <a:buNone/>
            </a:pPr>
            <a:r>
              <a:rPr lang="it-IT" b="1" dirty="0" smtClean="0">
                <a:solidFill>
                  <a:srgbClr val="003399"/>
                </a:solidFill>
              </a:rPr>
              <a:t>Legge di stabilità 2013</a:t>
            </a:r>
            <a:r>
              <a:rPr lang="it-IT" dirty="0" smtClean="0">
                <a:solidFill>
                  <a:srgbClr val="003399"/>
                </a:solidFill>
              </a:rPr>
              <a:t> </a:t>
            </a:r>
            <a:r>
              <a:rPr lang="it-IT" dirty="0" smtClean="0"/>
              <a:t>per </a:t>
            </a:r>
            <a:r>
              <a:rPr lang="it-IT" b="1" dirty="0" smtClean="0">
                <a:solidFill>
                  <a:srgbClr val="003399"/>
                </a:solidFill>
              </a:rPr>
              <a:t>490 mln di euro </a:t>
            </a:r>
            <a:r>
              <a:rPr lang="it-IT" dirty="0" smtClean="0"/>
              <a:t>(circa 110 mln per coprire una quota di ricostruzione pubblica e di assistenza alla popolazione)</a:t>
            </a:r>
          </a:p>
          <a:p>
            <a:pPr marL="0" indent="0">
              <a:buNone/>
            </a:pPr>
            <a:r>
              <a:rPr lang="it-IT" b="1" dirty="0" smtClean="0">
                <a:solidFill>
                  <a:srgbClr val="003399"/>
                </a:solidFill>
              </a:rPr>
              <a:t>D.L. 43/2013 </a:t>
            </a:r>
            <a:r>
              <a:rPr lang="it-IT" dirty="0" smtClean="0"/>
              <a:t>per</a:t>
            </a:r>
            <a:r>
              <a:rPr lang="it-IT" b="1" dirty="0" smtClean="0"/>
              <a:t> </a:t>
            </a:r>
            <a:r>
              <a:rPr lang="it-IT" b="1" dirty="0" smtClean="0">
                <a:solidFill>
                  <a:srgbClr val="003399"/>
                </a:solidFill>
              </a:rPr>
              <a:t>1,1 </a:t>
            </a:r>
            <a:r>
              <a:rPr lang="it-IT" b="1" dirty="0" err="1" smtClean="0">
                <a:solidFill>
                  <a:srgbClr val="003399"/>
                </a:solidFill>
              </a:rPr>
              <a:t>mld</a:t>
            </a:r>
            <a:r>
              <a:rPr lang="it-IT" b="1" dirty="0" smtClean="0">
                <a:solidFill>
                  <a:srgbClr val="003399"/>
                </a:solidFill>
              </a:rPr>
              <a:t> di euro </a:t>
            </a:r>
            <a:r>
              <a:rPr lang="it-IT" dirty="0" smtClean="0"/>
              <a:t>(interamente dedicata alla ricostruzione privata)</a:t>
            </a:r>
          </a:p>
          <a:p>
            <a:pPr marL="0" indent="0">
              <a:buNone/>
            </a:pPr>
            <a:endParaRPr lang="it-IT" dirty="0" smtClean="0"/>
          </a:p>
          <a:p>
            <a:pPr marL="0" indent="0">
              <a:buNone/>
            </a:pPr>
            <a:r>
              <a:rPr lang="it-IT" dirty="0" smtClean="0"/>
              <a:t>Le </a:t>
            </a:r>
            <a:r>
              <a:rPr lang="it-IT" b="1" dirty="0" smtClean="0"/>
              <a:t>coperture ulteriori</a:t>
            </a:r>
            <a:r>
              <a:rPr lang="it-IT" dirty="0" smtClean="0"/>
              <a:t> necessarie per la gestione della </a:t>
            </a:r>
            <a:r>
              <a:rPr lang="it-IT" b="1" dirty="0" smtClean="0"/>
              <a:t>fase prioritaria</a:t>
            </a:r>
            <a:r>
              <a:rPr lang="it-IT" dirty="0" smtClean="0"/>
              <a:t> della sola </a:t>
            </a:r>
            <a:r>
              <a:rPr lang="it-IT" b="1" dirty="0" smtClean="0"/>
              <a:t>ricostruzione privata</a:t>
            </a:r>
            <a:r>
              <a:rPr lang="it-IT" dirty="0" smtClean="0"/>
              <a:t>, secondo i criteri qui richiamati, ammontano a circa </a:t>
            </a:r>
            <a:r>
              <a:rPr lang="it-IT" b="1" dirty="0" smtClean="0">
                <a:solidFill>
                  <a:srgbClr val="003399"/>
                </a:solidFill>
              </a:rPr>
              <a:t>3,7 </a:t>
            </a:r>
            <a:r>
              <a:rPr lang="it-IT" b="1" dirty="0" err="1" smtClean="0">
                <a:solidFill>
                  <a:srgbClr val="003399"/>
                </a:solidFill>
              </a:rPr>
              <a:t>mld</a:t>
            </a:r>
            <a:r>
              <a:rPr lang="it-IT" b="1" dirty="0" smtClean="0">
                <a:solidFill>
                  <a:srgbClr val="003399"/>
                </a:solidFill>
              </a:rPr>
              <a:t> di euro</a:t>
            </a:r>
            <a:r>
              <a:rPr lang="it-IT" dirty="0" smtClean="0"/>
              <a:t/>
            </a:r>
            <a:br>
              <a:rPr lang="it-IT" dirty="0" smtClean="0"/>
            </a:br>
            <a:endParaRPr lang="it-IT" dirty="0"/>
          </a:p>
        </p:txBody>
      </p:sp>
      <p:pic>
        <p:nvPicPr>
          <p:cNvPr id="12" name="Immagine 11"/>
          <p:cNvPicPr>
            <a:picLocks noChangeAspect="1"/>
          </p:cNvPicPr>
          <p:nvPr/>
        </p:nvPicPr>
        <p:blipFill rotWithShape="1">
          <a:blip r:embed="rId4">
            <a:extLst>
              <a:ext uri="{28A0092B-C50C-407E-A947-70E740481C1C}">
                <a14:useLocalDpi xmlns="" xmlns:a14="http://schemas.microsoft.com/office/drawing/2010/main" val="0"/>
              </a:ext>
            </a:extLst>
          </a:blip>
          <a:srcRect t="-1" r="81607" b="-181"/>
          <a:stretch/>
        </p:blipFill>
        <p:spPr>
          <a:xfrm>
            <a:off x="-1" y="0"/>
            <a:ext cx="2238375" cy="6858000"/>
          </a:xfrm>
          <a:prstGeom prst="rect">
            <a:avLst/>
          </a:prstGeom>
        </p:spPr>
      </p:pic>
      <p:sp>
        <p:nvSpPr>
          <p:cNvPr id="15" name="CasellaDiTesto 14"/>
          <p:cNvSpPr txBox="1"/>
          <p:nvPr/>
        </p:nvSpPr>
        <p:spPr>
          <a:xfrm>
            <a:off x="-145528" y="1103388"/>
            <a:ext cx="2530101" cy="215444"/>
          </a:xfrm>
          <a:prstGeom prst="rect">
            <a:avLst/>
          </a:prstGeom>
          <a:noFill/>
        </p:spPr>
        <p:txBody>
          <a:bodyPr wrap="square" rtlCol="0">
            <a:spAutoFit/>
          </a:bodyPr>
          <a:lstStyle/>
          <a:p>
            <a:pPr algn="ctr"/>
            <a:r>
              <a:rPr lang="it-IT" sz="800" b="1" dirty="0" smtClean="0">
                <a:solidFill>
                  <a:srgbClr val="FFCC00"/>
                </a:solidFill>
                <a:latin typeface="Arial" panose="020B0604020202020204" pitchFamily="34" charset="0"/>
                <a:cs typeface="Arial" panose="020B0604020202020204" pitchFamily="34" charset="0"/>
              </a:rPr>
              <a:t>Ufficio Speciale per la Ricostruzione L’Aquila</a:t>
            </a:r>
            <a:endParaRPr lang="it-IT" sz="800" b="1" dirty="0">
              <a:solidFill>
                <a:srgbClr val="FFCC00"/>
              </a:solidFill>
              <a:latin typeface="Arial" panose="020B0604020202020204" pitchFamily="34" charset="0"/>
              <a:cs typeface="Arial" panose="020B0604020202020204" pitchFamily="34" charset="0"/>
            </a:endParaRPr>
          </a:p>
        </p:txBody>
      </p:sp>
      <p:pic>
        <p:nvPicPr>
          <p:cNvPr id="16" name="Immagine 15"/>
          <p:cNvPicPr>
            <a:picLocks noChangeAspect="1"/>
          </p:cNvPicPr>
          <p:nvPr/>
        </p:nvPicPr>
        <p:blipFill rotWithShape="1">
          <a:blip r:embed="rId5">
            <a:extLst>
              <a:ext uri="{BEBA8EAE-BF5A-486C-A8C5-ECC9F3942E4B}">
                <a14:imgProps xmlns="" xmlns:a14="http://schemas.microsoft.com/office/drawing/2010/main">
                  <a14:imgLayer r:embed="rId6">
                    <a14:imgEffect>
                      <a14:artisticCrisscrossEtching/>
                    </a14:imgEffect>
                  </a14:imgLayer>
                </a14:imgProps>
              </a:ext>
              <a:ext uri="{28A0092B-C50C-407E-A947-70E740481C1C}">
                <a14:useLocalDpi xmlns="" xmlns:a14="http://schemas.microsoft.com/office/drawing/2010/main" val="0"/>
              </a:ext>
            </a:extLst>
          </a:blip>
          <a:srcRect l="16280" t="17124" r="15682" b="26347"/>
          <a:stretch/>
        </p:blipFill>
        <p:spPr>
          <a:xfrm>
            <a:off x="23271" y="32516"/>
            <a:ext cx="2224629" cy="1140835"/>
          </a:xfrm>
          <a:prstGeom prst="rect">
            <a:avLst/>
          </a:prstGeom>
        </p:spPr>
      </p:pic>
      <p:sp>
        <p:nvSpPr>
          <p:cNvPr id="18" name="Segnaposto piè di pagina 3"/>
          <p:cNvSpPr>
            <a:spLocks noGrp="1"/>
          </p:cNvSpPr>
          <p:nvPr>
            <p:ph type="ftr" sz="quarter" idx="11"/>
          </p:nvPr>
        </p:nvSpPr>
        <p:spPr>
          <a:xfrm>
            <a:off x="2143460" y="6069430"/>
            <a:ext cx="7879977" cy="764477"/>
          </a:xfrm>
        </p:spPr>
        <p:txBody>
          <a:bodyPr/>
          <a:lstStyle/>
          <a:p>
            <a:pPr algn="ctr"/>
            <a:r>
              <a:rPr lang="en-US" sz="1600" b="1" i="1" dirty="0" smtClean="0"/>
              <a:t>Convegno“5 anni dopo” – 5 </a:t>
            </a:r>
            <a:r>
              <a:rPr lang="it-IT" sz="1600" b="1" i="1" dirty="0" smtClean="0"/>
              <a:t>Aprile</a:t>
            </a:r>
            <a:r>
              <a:rPr lang="en-US" sz="1600" b="1" i="1" dirty="0" smtClean="0"/>
              <a:t> 2014</a:t>
            </a:r>
          </a:p>
        </p:txBody>
      </p:sp>
      <p:sp>
        <p:nvSpPr>
          <p:cNvPr id="19" name="Rettangolo 18"/>
          <p:cNvSpPr/>
          <p:nvPr/>
        </p:nvSpPr>
        <p:spPr>
          <a:xfrm>
            <a:off x="254967" y="2721114"/>
            <a:ext cx="1761235" cy="707886"/>
          </a:xfrm>
          <a:prstGeom prst="rect">
            <a:avLst/>
          </a:prstGeom>
          <a:noFill/>
          <a:ln w="19050">
            <a:solidFill>
              <a:srgbClr val="FFC000"/>
            </a:solidFill>
          </a:ln>
          <a:effectLst>
            <a:outerShdw dist="38100" dir="2700000" sx="69000" sy="69000" algn="tl" rotWithShape="0">
              <a:prstClr val="black">
                <a:alpha val="38000"/>
              </a:prstClr>
            </a:outerShdw>
            <a:softEdge rad="0"/>
          </a:effectLst>
        </p:spPr>
        <p:txBody>
          <a:bodyPr wrap="square">
            <a:spAutoFit/>
          </a:bodyPr>
          <a:lstStyle/>
          <a:p>
            <a:pPr algn="ctr"/>
            <a:r>
              <a:rPr lang="it-IT" sz="2000" b="1" i="1" dirty="0" smtClean="0">
                <a:solidFill>
                  <a:srgbClr val="FFCC00"/>
                </a:solidFill>
              </a:rPr>
              <a:t>Fabbisogno prioritario</a:t>
            </a:r>
          </a:p>
        </p:txBody>
      </p:sp>
      <p:pic>
        <p:nvPicPr>
          <p:cNvPr id="20" name="Immagine 19"/>
          <p:cNvPicPr>
            <a:picLocks noChangeAspect="1"/>
          </p:cNvPicPr>
          <p:nvPr/>
        </p:nvPicPr>
        <p:blipFill>
          <a:blip r:embed="rId7">
            <a:extLst>
              <a:ext uri="{28A0092B-C50C-407E-A947-70E740481C1C}">
                <a14:useLocalDpi xmlns="" xmlns:a14="http://schemas.microsoft.com/office/drawing/2010/main" val="0"/>
              </a:ext>
            </a:extLst>
          </a:blip>
          <a:stretch>
            <a:fillRect/>
          </a:stretch>
        </p:blipFill>
        <p:spPr>
          <a:xfrm>
            <a:off x="11400670" y="6247349"/>
            <a:ext cx="490373" cy="634183"/>
          </a:xfrm>
          <a:prstGeom prst="rect">
            <a:avLst/>
          </a:prstGeom>
        </p:spPr>
      </p:pic>
      <p:pic>
        <p:nvPicPr>
          <p:cNvPr id="21" name="Immagine 20" descr="Descrizione: images"/>
          <p:cNvPicPr/>
          <p:nvPr/>
        </p:nvPicPr>
        <p:blipFill>
          <a:blip r:embed="rId8"/>
          <a:srcRect/>
          <a:stretch>
            <a:fillRect/>
          </a:stretch>
        </p:blipFill>
        <p:spPr bwMode="auto">
          <a:xfrm>
            <a:off x="10809156" y="6262233"/>
            <a:ext cx="516349" cy="550320"/>
          </a:xfrm>
          <a:prstGeom prst="rect">
            <a:avLst/>
          </a:prstGeom>
          <a:noFill/>
          <a:ln w="9525">
            <a:solidFill>
              <a:schemeClr val="accent1"/>
            </a:solidFill>
            <a:miter lim="800000"/>
            <a:headEnd/>
            <a:tailEnd/>
          </a:ln>
        </p:spPr>
      </p:pic>
      <p:sp>
        <p:nvSpPr>
          <p:cNvPr id="2" name="Segnaposto numero diapositiva 1"/>
          <p:cNvSpPr>
            <a:spLocks noGrp="1"/>
          </p:cNvSpPr>
          <p:nvPr>
            <p:ph type="sldNum" sz="quarter" idx="12"/>
          </p:nvPr>
        </p:nvSpPr>
        <p:spPr/>
        <p:txBody>
          <a:bodyPr/>
          <a:lstStyle/>
          <a:p>
            <a:fld id="{D57F1E4F-1CFF-5643-939E-02111984F565}" type="slidenum">
              <a:rPr lang="en-US" smtClean="0"/>
              <a:pPr/>
              <a:t>22</a:t>
            </a:fld>
            <a:endParaRPr lang="en-US" dirty="0"/>
          </a:p>
        </p:txBody>
      </p:sp>
    </p:spTree>
    <p:extLst>
      <p:ext uri="{BB962C8B-B14F-4D97-AF65-F5344CB8AC3E}">
        <p14:creationId xmlns="" xmlns:p14="http://schemas.microsoft.com/office/powerpoint/2010/main" val="420276746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0268510" y="0"/>
            <a:ext cx="1923490" cy="1376845"/>
          </a:xfrm>
          <a:prstGeom prst="rect">
            <a:avLst/>
          </a:prstGeom>
        </p:spPr>
      </p:pic>
      <p:sp>
        <p:nvSpPr>
          <p:cNvPr id="12" name="Segnaposto contenuto 11"/>
          <p:cNvSpPr>
            <a:spLocks noGrp="1"/>
          </p:cNvSpPr>
          <p:nvPr>
            <p:ph idx="1"/>
          </p:nvPr>
        </p:nvSpPr>
        <p:spPr>
          <a:xfrm>
            <a:off x="2476499" y="990600"/>
            <a:ext cx="8420097" cy="5078830"/>
          </a:xfrm>
        </p:spPr>
        <p:txBody>
          <a:bodyPr>
            <a:normAutofit/>
          </a:bodyPr>
          <a:lstStyle/>
          <a:p>
            <a:pPr marL="0" indent="0">
              <a:buNone/>
            </a:pPr>
            <a:r>
              <a:rPr lang="it-IT" sz="2200" b="1" dirty="0" smtClean="0">
                <a:solidFill>
                  <a:srgbClr val="003399"/>
                </a:solidFill>
              </a:rPr>
              <a:t>EDILIZIA SCOLASTICA</a:t>
            </a:r>
          </a:p>
          <a:p>
            <a:pPr lvl="0">
              <a:buNone/>
            </a:pPr>
            <a:endParaRPr lang="it-IT" sz="2200" b="1" dirty="0" smtClean="0"/>
          </a:p>
          <a:p>
            <a:pPr lvl="0">
              <a:buNone/>
            </a:pPr>
            <a:r>
              <a:rPr lang="it-IT" sz="2200" b="1" dirty="0" smtClean="0"/>
              <a:t>Riparazione edifici scolastici danneggiati dal sisma</a:t>
            </a:r>
          </a:p>
          <a:p>
            <a:pPr marL="0" indent="0">
              <a:buNone/>
            </a:pPr>
            <a:r>
              <a:rPr lang="it-IT" sz="2000" dirty="0" smtClean="0"/>
              <a:t>Tipologia edifici scolastici interessati: </a:t>
            </a:r>
          </a:p>
          <a:p>
            <a:pPr marL="0" indent="0">
              <a:buNone/>
            </a:pPr>
            <a:r>
              <a:rPr lang="it-IT" sz="2000" b="1" dirty="0" smtClean="0">
                <a:solidFill>
                  <a:srgbClr val="003399"/>
                </a:solidFill>
              </a:rPr>
              <a:t>scuole primarie e scuole secondarie inferiori del Comune di L’Aquila</a:t>
            </a:r>
          </a:p>
          <a:p>
            <a:pPr marL="0" indent="0">
              <a:buNone/>
            </a:pPr>
            <a:r>
              <a:rPr lang="it-IT" sz="2000" dirty="0" smtClean="0"/>
              <a:t>Prima Assegnazione: </a:t>
            </a:r>
            <a:r>
              <a:rPr lang="it-IT" sz="2000" b="1" dirty="0" smtClean="0">
                <a:solidFill>
                  <a:srgbClr val="003399"/>
                </a:solidFill>
              </a:rPr>
              <a:t>circa 37 milioni di euro </a:t>
            </a:r>
          </a:p>
          <a:p>
            <a:pPr marL="0" indent="0">
              <a:buNone/>
            </a:pPr>
            <a:endParaRPr lang="it-IT" sz="2000" dirty="0" smtClean="0"/>
          </a:p>
          <a:p>
            <a:pPr marL="0" indent="0">
              <a:buNone/>
            </a:pPr>
            <a:r>
              <a:rPr lang="it-IT" sz="2000" dirty="0" smtClean="0"/>
              <a:t>di cui </a:t>
            </a:r>
            <a:r>
              <a:rPr lang="it-IT" sz="2000" b="1" dirty="0" smtClean="0">
                <a:solidFill>
                  <a:srgbClr val="003399"/>
                </a:solidFill>
              </a:rPr>
              <a:t>12 milioni di euro </a:t>
            </a:r>
            <a:r>
              <a:rPr lang="it-IT" sz="2000" dirty="0" smtClean="0"/>
              <a:t>+ </a:t>
            </a:r>
            <a:r>
              <a:rPr lang="it-IT" sz="2000" b="1" dirty="0" smtClean="0">
                <a:solidFill>
                  <a:srgbClr val="003399"/>
                </a:solidFill>
              </a:rPr>
              <a:t>19 milioni di euro </a:t>
            </a:r>
            <a:r>
              <a:rPr lang="it-IT" sz="2000" dirty="0" smtClean="0"/>
              <a:t>dal decreto n. 48/2013 del Titolare della Gestione Stralcio e </a:t>
            </a:r>
            <a:r>
              <a:rPr lang="it-IT" sz="2000" b="1" dirty="0" smtClean="0">
                <a:solidFill>
                  <a:srgbClr val="003399"/>
                </a:solidFill>
              </a:rPr>
              <a:t>6,3 milioni di euro </a:t>
            </a:r>
            <a:r>
              <a:rPr lang="it-IT" sz="2000" dirty="0" smtClean="0"/>
              <a:t>dalla delibera CIPE n. 135/2012</a:t>
            </a:r>
          </a:p>
          <a:p>
            <a:pPr marL="0" indent="0">
              <a:buNone/>
            </a:pPr>
            <a:r>
              <a:rPr lang="it-IT" sz="2000" dirty="0" smtClean="0"/>
              <a:t>e ulteriori </a:t>
            </a:r>
            <a:r>
              <a:rPr lang="it-IT" sz="2000" b="1" dirty="0" smtClean="0">
                <a:solidFill>
                  <a:srgbClr val="003399"/>
                </a:solidFill>
              </a:rPr>
              <a:t>6 milioni </a:t>
            </a:r>
            <a:r>
              <a:rPr lang="it-IT" sz="2000" dirty="0" smtClean="0"/>
              <a:t>( assegnati al P.OO.PP.)</a:t>
            </a:r>
          </a:p>
          <a:p>
            <a:pPr>
              <a:buNone/>
            </a:pPr>
            <a:r>
              <a:rPr lang="it-IT" sz="2000" dirty="0" smtClean="0"/>
              <a:t>Enti coinvolti: Comune L’Aquila</a:t>
            </a:r>
          </a:p>
          <a:p>
            <a:endParaRPr lang="it-IT" dirty="0"/>
          </a:p>
        </p:txBody>
      </p:sp>
      <p:pic>
        <p:nvPicPr>
          <p:cNvPr id="15" name="Immagine 14"/>
          <p:cNvPicPr>
            <a:picLocks noChangeAspect="1"/>
          </p:cNvPicPr>
          <p:nvPr/>
        </p:nvPicPr>
        <p:blipFill rotWithShape="1">
          <a:blip r:embed="rId4">
            <a:extLst>
              <a:ext uri="{28A0092B-C50C-407E-A947-70E740481C1C}">
                <a14:useLocalDpi xmlns="" xmlns:a14="http://schemas.microsoft.com/office/drawing/2010/main" val="0"/>
              </a:ext>
            </a:extLst>
          </a:blip>
          <a:srcRect t="-1" r="81607" b="-181"/>
          <a:stretch/>
        </p:blipFill>
        <p:spPr>
          <a:xfrm>
            <a:off x="-1" y="0"/>
            <a:ext cx="2238375" cy="6858000"/>
          </a:xfrm>
          <a:prstGeom prst="rect">
            <a:avLst/>
          </a:prstGeom>
        </p:spPr>
      </p:pic>
      <p:sp>
        <p:nvSpPr>
          <p:cNvPr id="16" name="CasellaDiTesto 15"/>
          <p:cNvSpPr txBox="1"/>
          <p:nvPr/>
        </p:nvSpPr>
        <p:spPr>
          <a:xfrm>
            <a:off x="-145528" y="1103388"/>
            <a:ext cx="2530101" cy="215444"/>
          </a:xfrm>
          <a:prstGeom prst="rect">
            <a:avLst/>
          </a:prstGeom>
          <a:noFill/>
        </p:spPr>
        <p:txBody>
          <a:bodyPr wrap="square" rtlCol="0">
            <a:spAutoFit/>
          </a:bodyPr>
          <a:lstStyle/>
          <a:p>
            <a:pPr algn="ctr"/>
            <a:r>
              <a:rPr lang="it-IT" sz="800" b="1" dirty="0" smtClean="0">
                <a:solidFill>
                  <a:srgbClr val="FFCC00"/>
                </a:solidFill>
                <a:latin typeface="Arial" panose="020B0604020202020204" pitchFamily="34" charset="0"/>
                <a:cs typeface="Arial" panose="020B0604020202020204" pitchFamily="34" charset="0"/>
              </a:rPr>
              <a:t>Ufficio Speciale per la Ricostruzione L’Aquila</a:t>
            </a:r>
            <a:endParaRPr lang="it-IT" sz="800" b="1" dirty="0">
              <a:solidFill>
                <a:srgbClr val="FFCC00"/>
              </a:solidFill>
              <a:latin typeface="Arial" panose="020B0604020202020204" pitchFamily="34" charset="0"/>
              <a:cs typeface="Arial" panose="020B0604020202020204" pitchFamily="34" charset="0"/>
            </a:endParaRPr>
          </a:p>
        </p:txBody>
      </p:sp>
      <p:pic>
        <p:nvPicPr>
          <p:cNvPr id="17" name="Immagine 16"/>
          <p:cNvPicPr>
            <a:picLocks noChangeAspect="1"/>
          </p:cNvPicPr>
          <p:nvPr/>
        </p:nvPicPr>
        <p:blipFill rotWithShape="1">
          <a:blip r:embed="rId5">
            <a:extLst>
              <a:ext uri="{BEBA8EAE-BF5A-486C-A8C5-ECC9F3942E4B}">
                <a14:imgProps xmlns="" xmlns:a14="http://schemas.microsoft.com/office/drawing/2010/main">
                  <a14:imgLayer r:embed="rId6">
                    <a14:imgEffect>
                      <a14:artisticCrisscrossEtching/>
                    </a14:imgEffect>
                  </a14:imgLayer>
                </a14:imgProps>
              </a:ext>
              <a:ext uri="{28A0092B-C50C-407E-A947-70E740481C1C}">
                <a14:useLocalDpi xmlns="" xmlns:a14="http://schemas.microsoft.com/office/drawing/2010/main" val="0"/>
              </a:ext>
            </a:extLst>
          </a:blip>
          <a:srcRect l="16280" t="17124" r="15682" b="26347"/>
          <a:stretch/>
        </p:blipFill>
        <p:spPr>
          <a:xfrm>
            <a:off x="23271" y="32516"/>
            <a:ext cx="2224629" cy="1140835"/>
          </a:xfrm>
          <a:prstGeom prst="rect">
            <a:avLst/>
          </a:prstGeom>
        </p:spPr>
      </p:pic>
      <p:sp>
        <p:nvSpPr>
          <p:cNvPr id="18" name="Segnaposto piè di pagina 3"/>
          <p:cNvSpPr>
            <a:spLocks noGrp="1"/>
          </p:cNvSpPr>
          <p:nvPr>
            <p:ph type="ftr" sz="quarter" idx="11"/>
          </p:nvPr>
        </p:nvSpPr>
        <p:spPr>
          <a:xfrm>
            <a:off x="2143460" y="6069430"/>
            <a:ext cx="7879977" cy="764477"/>
          </a:xfrm>
        </p:spPr>
        <p:txBody>
          <a:bodyPr/>
          <a:lstStyle/>
          <a:p>
            <a:pPr algn="ctr"/>
            <a:r>
              <a:rPr lang="en-US" sz="1600" b="1" i="1" dirty="0" smtClean="0"/>
              <a:t>Convegno“5 anni dopo” – 5 </a:t>
            </a:r>
            <a:r>
              <a:rPr lang="it-IT" sz="1600" b="1" i="1" dirty="0" smtClean="0"/>
              <a:t>Aprile</a:t>
            </a:r>
            <a:r>
              <a:rPr lang="en-US" sz="1600" b="1" i="1" dirty="0" smtClean="0"/>
              <a:t> 2014</a:t>
            </a:r>
          </a:p>
        </p:txBody>
      </p:sp>
      <p:sp>
        <p:nvSpPr>
          <p:cNvPr id="19" name="Rettangolo 18"/>
          <p:cNvSpPr/>
          <p:nvPr/>
        </p:nvSpPr>
        <p:spPr>
          <a:xfrm>
            <a:off x="162812" y="2389704"/>
            <a:ext cx="1912748" cy="1015663"/>
          </a:xfrm>
          <a:prstGeom prst="rect">
            <a:avLst/>
          </a:prstGeom>
          <a:noFill/>
          <a:ln w="19050">
            <a:solidFill>
              <a:srgbClr val="FFC000"/>
            </a:solidFill>
          </a:ln>
          <a:effectLst>
            <a:outerShdw dist="38100" dir="2700000" sx="69000" sy="69000" algn="tl" rotWithShape="0">
              <a:prstClr val="black">
                <a:alpha val="38000"/>
              </a:prstClr>
            </a:outerShdw>
            <a:softEdge rad="0"/>
          </a:effectLst>
        </p:spPr>
        <p:txBody>
          <a:bodyPr wrap="square">
            <a:spAutoFit/>
          </a:bodyPr>
          <a:lstStyle/>
          <a:p>
            <a:pPr algn="ctr"/>
            <a:r>
              <a:rPr lang="it-IT" sz="2000" b="1" dirty="0">
                <a:solidFill>
                  <a:srgbClr val="FFCC00"/>
                </a:solidFill>
              </a:rPr>
              <a:t>Ricostruzione Pubblica </a:t>
            </a:r>
            <a:endParaRPr lang="it-IT" sz="2000" b="1" dirty="0" smtClean="0">
              <a:solidFill>
                <a:srgbClr val="FFCC00"/>
              </a:solidFill>
            </a:endParaRPr>
          </a:p>
          <a:p>
            <a:pPr algn="ctr"/>
            <a:r>
              <a:rPr lang="it-IT" sz="2000" b="1" dirty="0" smtClean="0">
                <a:solidFill>
                  <a:srgbClr val="FFCC00"/>
                </a:solidFill>
              </a:rPr>
              <a:t>(</a:t>
            </a:r>
            <a:r>
              <a:rPr lang="it-IT" sz="2000" b="1" dirty="0">
                <a:solidFill>
                  <a:srgbClr val="FFCC00"/>
                </a:solidFill>
              </a:rPr>
              <a:t>luci ed </a:t>
            </a:r>
            <a:r>
              <a:rPr lang="it-IT" sz="2000" b="1" dirty="0" smtClean="0">
                <a:solidFill>
                  <a:srgbClr val="FFCC00"/>
                </a:solidFill>
              </a:rPr>
              <a:t>ombre)</a:t>
            </a:r>
            <a:endParaRPr lang="it-IT" sz="2400" i="1" dirty="0">
              <a:solidFill>
                <a:srgbClr val="FFCC00"/>
              </a:solidFill>
            </a:endParaRPr>
          </a:p>
        </p:txBody>
      </p:sp>
      <p:pic>
        <p:nvPicPr>
          <p:cNvPr id="20" name="Immagine 19"/>
          <p:cNvPicPr>
            <a:picLocks noChangeAspect="1"/>
          </p:cNvPicPr>
          <p:nvPr/>
        </p:nvPicPr>
        <p:blipFill>
          <a:blip r:embed="rId7">
            <a:extLst>
              <a:ext uri="{28A0092B-C50C-407E-A947-70E740481C1C}">
                <a14:useLocalDpi xmlns="" xmlns:a14="http://schemas.microsoft.com/office/drawing/2010/main" val="0"/>
              </a:ext>
            </a:extLst>
          </a:blip>
          <a:stretch>
            <a:fillRect/>
          </a:stretch>
        </p:blipFill>
        <p:spPr>
          <a:xfrm>
            <a:off x="11400670" y="6247349"/>
            <a:ext cx="490373" cy="634183"/>
          </a:xfrm>
          <a:prstGeom prst="rect">
            <a:avLst/>
          </a:prstGeom>
        </p:spPr>
      </p:pic>
      <p:pic>
        <p:nvPicPr>
          <p:cNvPr id="21" name="Immagine 20" descr="Descrizione: images"/>
          <p:cNvPicPr/>
          <p:nvPr/>
        </p:nvPicPr>
        <p:blipFill>
          <a:blip r:embed="rId8"/>
          <a:srcRect/>
          <a:stretch>
            <a:fillRect/>
          </a:stretch>
        </p:blipFill>
        <p:spPr bwMode="auto">
          <a:xfrm>
            <a:off x="10809156" y="6262233"/>
            <a:ext cx="516349" cy="550320"/>
          </a:xfrm>
          <a:prstGeom prst="rect">
            <a:avLst/>
          </a:prstGeom>
          <a:noFill/>
          <a:ln w="9525">
            <a:solidFill>
              <a:schemeClr val="accent1"/>
            </a:solidFill>
            <a:miter lim="800000"/>
            <a:headEnd/>
            <a:tailEnd/>
          </a:ln>
        </p:spPr>
      </p:pic>
      <p:sp>
        <p:nvSpPr>
          <p:cNvPr id="3" name="Segnaposto numero diapositiva 2"/>
          <p:cNvSpPr>
            <a:spLocks noGrp="1"/>
          </p:cNvSpPr>
          <p:nvPr>
            <p:ph type="sldNum" sz="quarter" idx="12"/>
          </p:nvPr>
        </p:nvSpPr>
        <p:spPr/>
        <p:txBody>
          <a:bodyPr/>
          <a:lstStyle/>
          <a:p>
            <a:fld id="{D57F1E4F-1CFF-5643-939E-02111984F565}" type="slidenum">
              <a:rPr lang="en-US" smtClean="0"/>
              <a:pPr/>
              <a:t>23</a:t>
            </a:fld>
            <a:endParaRPr lang="en-US" dirty="0"/>
          </a:p>
        </p:txBody>
      </p:sp>
    </p:spTree>
    <p:extLst>
      <p:ext uri="{BB962C8B-B14F-4D97-AF65-F5344CB8AC3E}">
        <p14:creationId xmlns="" xmlns:p14="http://schemas.microsoft.com/office/powerpoint/2010/main" val="101153319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0268510" y="0"/>
            <a:ext cx="1923490" cy="1376845"/>
          </a:xfrm>
          <a:prstGeom prst="rect">
            <a:avLst/>
          </a:prstGeom>
        </p:spPr>
      </p:pic>
      <p:sp>
        <p:nvSpPr>
          <p:cNvPr id="12" name="Segnaposto contenuto 11"/>
          <p:cNvSpPr>
            <a:spLocks noGrp="1"/>
          </p:cNvSpPr>
          <p:nvPr>
            <p:ph idx="1"/>
          </p:nvPr>
        </p:nvSpPr>
        <p:spPr>
          <a:xfrm>
            <a:off x="2391661" y="1318832"/>
            <a:ext cx="8847839" cy="4557036"/>
          </a:xfrm>
        </p:spPr>
        <p:txBody>
          <a:bodyPr>
            <a:normAutofit/>
          </a:bodyPr>
          <a:lstStyle/>
          <a:p>
            <a:pPr marL="0" indent="0">
              <a:buNone/>
            </a:pPr>
            <a:r>
              <a:rPr lang="it-IT" sz="2000" b="1" dirty="0" smtClean="0">
                <a:solidFill>
                  <a:srgbClr val="003399"/>
                </a:solidFill>
              </a:rPr>
              <a:t>SOTTOSERVIZI</a:t>
            </a:r>
          </a:p>
          <a:p>
            <a:pPr>
              <a:buNone/>
            </a:pPr>
            <a:r>
              <a:rPr lang="it-IT" sz="2000" dirty="0" smtClean="0"/>
              <a:t>	</a:t>
            </a:r>
            <a:r>
              <a:rPr lang="it-IT" sz="2000" b="1" dirty="0" smtClean="0"/>
              <a:t>Intervento Iniziale – gestione commissariale - emergenza</a:t>
            </a:r>
            <a:endParaRPr lang="it-IT" sz="2000" dirty="0" smtClean="0"/>
          </a:p>
          <a:p>
            <a:pPr>
              <a:buNone/>
            </a:pPr>
            <a:endParaRPr lang="it-IT" sz="2000" dirty="0" smtClean="0"/>
          </a:p>
          <a:p>
            <a:pPr marL="0" indent="0">
              <a:buNone/>
            </a:pPr>
            <a:r>
              <a:rPr lang="it-IT" sz="2000" dirty="0" smtClean="0"/>
              <a:t>Fonte di finanziamento: Decreto del Commissario Delegato per la </a:t>
            </a:r>
            <a:r>
              <a:rPr lang="it-IT" sz="2000" dirty="0"/>
              <a:t>Ricostruzione n. </a:t>
            </a:r>
            <a:r>
              <a:rPr lang="it-IT" sz="2000" dirty="0" smtClean="0"/>
              <a:t>24/2010 </a:t>
            </a:r>
          </a:p>
          <a:p>
            <a:pPr>
              <a:buNone/>
            </a:pPr>
            <a:r>
              <a:rPr lang="it-IT" sz="2000" dirty="0" smtClean="0"/>
              <a:t>	- Tipologia intervento: riparazioni puntuali sulle reti idriche e fognarie nel centro storico della Città dell’Aquila</a:t>
            </a:r>
          </a:p>
          <a:p>
            <a:pPr>
              <a:buNone/>
            </a:pPr>
            <a:r>
              <a:rPr lang="it-IT" sz="2000" dirty="0" smtClean="0"/>
              <a:t>	- Enti coinvolti: Gran Sasso Acqua SpA</a:t>
            </a:r>
          </a:p>
          <a:p>
            <a:pPr>
              <a:buNone/>
            </a:pPr>
            <a:r>
              <a:rPr lang="it-IT" sz="2000" dirty="0" smtClean="0"/>
              <a:t>	- Prima Assegnazione: </a:t>
            </a:r>
            <a:r>
              <a:rPr lang="it-IT" sz="2000" b="1" dirty="0" smtClean="0">
                <a:solidFill>
                  <a:srgbClr val="003399"/>
                </a:solidFill>
              </a:rPr>
              <a:t>27 milioni di euro</a:t>
            </a:r>
          </a:p>
          <a:p>
            <a:pPr>
              <a:buNone/>
            </a:pPr>
            <a:r>
              <a:rPr lang="it-IT" sz="2000" dirty="0" smtClean="0"/>
              <a:t>	- Rete interessata:  circa 34.000 metri di rete idrica</a:t>
            </a:r>
            <a:endParaRPr lang="it-IT" dirty="0"/>
          </a:p>
        </p:txBody>
      </p:sp>
      <p:pic>
        <p:nvPicPr>
          <p:cNvPr id="15" name="Immagine 14"/>
          <p:cNvPicPr>
            <a:picLocks noChangeAspect="1"/>
          </p:cNvPicPr>
          <p:nvPr/>
        </p:nvPicPr>
        <p:blipFill rotWithShape="1">
          <a:blip r:embed="rId4">
            <a:extLst>
              <a:ext uri="{28A0092B-C50C-407E-A947-70E740481C1C}">
                <a14:useLocalDpi xmlns="" xmlns:a14="http://schemas.microsoft.com/office/drawing/2010/main" val="0"/>
              </a:ext>
            </a:extLst>
          </a:blip>
          <a:srcRect t="-1" r="81607" b="-181"/>
          <a:stretch/>
        </p:blipFill>
        <p:spPr>
          <a:xfrm>
            <a:off x="-1" y="0"/>
            <a:ext cx="2238375" cy="6858000"/>
          </a:xfrm>
          <a:prstGeom prst="rect">
            <a:avLst/>
          </a:prstGeom>
        </p:spPr>
      </p:pic>
      <p:sp>
        <p:nvSpPr>
          <p:cNvPr id="16" name="CasellaDiTesto 15"/>
          <p:cNvSpPr txBox="1"/>
          <p:nvPr/>
        </p:nvSpPr>
        <p:spPr>
          <a:xfrm>
            <a:off x="-145528" y="1103388"/>
            <a:ext cx="2530101" cy="215444"/>
          </a:xfrm>
          <a:prstGeom prst="rect">
            <a:avLst/>
          </a:prstGeom>
          <a:noFill/>
        </p:spPr>
        <p:txBody>
          <a:bodyPr wrap="square" rtlCol="0">
            <a:spAutoFit/>
          </a:bodyPr>
          <a:lstStyle/>
          <a:p>
            <a:pPr algn="ctr"/>
            <a:r>
              <a:rPr lang="it-IT" sz="800" b="1" dirty="0" smtClean="0">
                <a:solidFill>
                  <a:srgbClr val="FFCC00"/>
                </a:solidFill>
                <a:latin typeface="Arial" panose="020B0604020202020204" pitchFamily="34" charset="0"/>
                <a:cs typeface="Arial" panose="020B0604020202020204" pitchFamily="34" charset="0"/>
              </a:rPr>
              <a:t>Ufficio Speciale per la Ricostruzione L’Aquila</a:t>
            </a:r>
            <a:endParaRPr lang="it-IT" sz="800" b="1" dirty="0">
              <a:solidFill>
                <a:srgbClr val="FFCC00"/>
              </a:solidFill>
              <a:latin typeface="Arial" panose="020B0604020202020204" pitchFamily="34" charset="0"/>
              <a:cs typeface="Arial" panose="020B0604020202020204" pitchFamily="34" charset="0"/>
            </a:endParaRPr>
          </a:p>
        </p:txBody>
      </p:sp>
      <p:pic>
        <p:nvPicPr>
          <p:cNvPr id="17" name="Immagine 16"/>
          <p:cNvPicPr>
            <a:picLocks noChangeAspect="1"/>
          </p:cNvPicPr>
          <p:nvPr/>
        </p:nvPicPr>
        <p:blipFill rotWithShape="1">
          <a:blip r:embed="rId5">
            <a:extLst>
              <a:ext uri="{BEBA8EAE-BF5A-486C-A8C5-ECC9F3942E4B}">
                <a14:imgProps xmlns="" xmlns:a14="http://schemas.microsoft.com/office/drawing/2010/main">
                  <a14:imgLayer r:embed="rId6">
                    <a14:imgEffect>
                      <a14:artisticCrisscrossEtching/>
                    </a14:imgEffect>
                  </a14:imgLayer>
                </a14:imgProps>
              </a:ext>
              <a:ext uri="{28A0092B-C50C-407E-A947-70E740481C1C}">
                <a14:useLocalDpi xmlns="" xmlns:a14="http://schemas.microsoft.com/office/drawing/2010/main" val="0"/>
              </a:ext>
            </a:extLst>
          </a:blip>
          <a:srcRect l="16280" t="17124" r="15682" b="26347"/>
          <a:stretch/>
        </p:blipFill>
        <p:spPr>
          <a:xfrm>
            <a:off x="23271" y="32516"/>
            <a:ext cx="2224629" cy="1140835"/>
          </a:xfrm>
          <a:prstGeom prst="rect">
            <a:avLst/>
          </a:prstGeom>
        </p:spPr>
      </p:pic>
      <p:sp>
        <p:nvSpPr>
          <p:cNvPr id="18" name="Segnaposto piè di pagina 3"/>
          <p:cNvSpPr>
            <a:spLocks noGrp="1"/>
          </p:cNvSpPr>
          <p:nvPr>
            <p:ph type="ftr" sz="quarter" idx="11"/>
          </p:nvPr>
        </p:nvSpPr>
        <p:spPr>
          <a:xfrm>
            <a:off x="2143460" y="6069430"/>
            <a:ext cx="7879977" cy="764477"/>
          </a:xfrm>
        </p:spPr>
        <p:txBody>
          <a:bodyPr/>
          <a:lstStyle/>
          <a:p>
            <a:pPr algn="ctr"/>
            <a:r>
              <a:rPr lang="en-US" sz="1600" b="1" i="1" dirty="0" smtClean="0"/>
              <a:t>Convegno“5 anni dopo” – 5 </a:t>
            </a:r>
            <a:r>
              <a:rPr lang="it-IT" sz="1600" b="1" i="1" dirty="0" smtClean="0"/>
              <a:t>Aprile</a:t>
            </a:r>
            <a:r>
              <a:rPr lang="en-US" sz="1600" b="1" i="1" dirty="0" smtClean="0"/>
              <a:t> 2014</a:t>
            </a:r>
          </a:p>
        </p:txBody>
      </p:sp>
      <p:sp>
        <p:nvSpPr>
          <p:cNvPr id="21" name="Rettangolo 20"/>
          <p:cNvSpPr/>
          <p:nvPr/>
        </p:nvSpPr>
        <p:spPr>
          <a:xfrm>
            <a:off x="162812" y="2389704"/>
            <a:ext cx="1912748" cy="1015663"/>
          </a:xfrm>
          <a:prstGeom prst="rect">
            <a:avLst/>
          </a:prstGeom>
          <a:noFill/>
          <a:ln w="19050">
            <a:solidFill>
              <a:srgbClr val="FFC000"/>
            </a:solidFill>
          </a:ln>
          <a:effectLst>
            <a:outerShdw dist="38100" dir="2700000" sx="69000" sy="69000" algn="tl" rotWithShape="0">
              <a:prstClr val="black">
                <a:alpha val="38000"/>
              </a:prstClr>
            </a:outerShdw>
            <a:softEdge rad="0"/>
          </a:effectLst>
        </p:spPr>
        <p:txBody>
          <a:bodyPr wrap="square">
            <a:spAutoFit/>
          </a:bodyPr>
          <a:lstStyle/>
          <a:p>
            <a:pPr algn="ctr"/>
            <a:r>
              <a:rPr lang="it-IT" sz="2000" b="1" dirty="0">
                <a:solidFill>
                  <a:srgbClr val="FFCC00"/>
                </a:solidFill>
              </a:rPr>
              <a:t>Ricostruzione Pubblica </a:t>
            </a:r>
            <a:endParaRPr lang="it-IT" sz="2000" b="1" dirty="0" smtClean="0">
              <a:solidFill>
                <a:srgbClr val="FFCC00"/>
              </a:solidFill>
            </a:endParaRPr>
          </a:p>
          <a:p>
            <a:pPr algn="ctr"/>
            <a:r>
              <a:rPr lang="it-IT" sz="2000" b="1" dirty="0" smtClean="0">
                <a:solidFill>
                  <a:srgbClr val="FFCC00"/>
                </a:solidFill>
              </a:rPr>
              <a:t>(</a:t>
            </a:r>
            <a:r>
              <a:rPr lang="it-IT" sz="2000" b="1" dirty="0">
                <a:solidFill>
                  <a:srgbClr val="FFCC00"/>
                </a:solidFill>
              </a:rPr>
              <a:t>luci ed </a:t>
            </a:r>
            <a:r>
              <a:rPr lang="it-IT" sz="2000" b="1" dirty="0" smtClean="0">
                <a:solidFill>
                  <a:srgbClr val="FFCC00"/>
                </a:solidFill>
              </a:rPr>
              <a:t>ombre)</a:t>
            </a:r>
            <a:endParaRPr lang="it-IT" sz="2400" i="1" dirty="0">
              <a:solidFill>
                <a:srgbClr val="FFCC00"/>
              </a:solidFill>
            </a:endParaRPr>
          </a:p>
        </p:txBody>
      </p:sp>
      <p:pic>
        <p:nvPicPr>
          <p:cNvPr id="22" name="Immagine 21"/>
          <p:cNvPicPr>
            <a:picLocks noChangeAspect="1"/>
          </p:cNvPicPr>
          <p:nvPr/>
        </p:nvPicPr>
        <p:blipFill>
          <a:blip r:embed="rId7">
            <a:extLst>
              <a:ext uri="{28A0092B-C50C-407E-A947-70E740481C1C}">
                <a14:useLocalDpi xmlns="" xmlns:a14="http://schemas.microsoft.com/office/drawing/2010/main" val="0"/>
              </a:ext>
            </a:extLst>
          </a:blip>
          <a:stretch>
            <a:fillRect/>
          </a:stretch>
        </p:blipFill>
        <p:spPr>
          <a:xfrm>
            <a:off x="11400670" y="6247349"/>
            <a:ext cx="490373" cy="634183"/>
          </a:xfrm>
          <a:prstGeom prst="rect">
            <a:avLst/>
          </a:prstGeom>
        </p:spPr>
      </p:pic>
      <p:pic>
        <p:nvPicPr>
          <p:cNvPr id="23" name="Immagine 22" descr="Descrizione: images"/>
          <p:cNvPicPr/>
          <p:nvPr/>
        </p:nvPicPr>
        <p:blipFill>
          <a:blip r:embed="rId8"/>
          <a:srcRect/>
          <a:stretch>
            <a:fillRect/>
          </a:stretch>
        </p:blipFill>
        <p:spPr bwMode="auto">
          <a:xfrm>
            <a:off x="10809156" y="6262233"/>
            <a:ext cx="516349" cy="550320"/>
          </a:xfrm>
          <a:prstGeom prst="rect">
            <a:avLst/>
          </a:prstGeom>
          <a:noFill/>
          <a:ln w="9525">
            <a:solidFill>
              <a:schemeClr val="accent1"/>
            </a:solidFill>
            <a:miter lim="800000"/>
            <a:headEnd/>
            <a:tailEnd/>
          </a:ln>
        </p:spPr>
      </p:pic>
      <p:sp>
        <p:nvSpPr>
          <p:cNvPr id="5" name="Segnaposto numero diapositiva 4"/>
          <p:cNvSpPr>
            <a:spLocks noGrp="1"/>
          </p:cNvSpPr>
          <p:nvPr>
            <p:ph type="sldNum" sz="quarter" idx="12"/>
          </p:nvPr>
        </p:nvSpPr>
        <p:spPr/>
        <p:txBody>
          <a:bodyPr/>
          <a:lstStyle/>
          <a:p>
            <a:fld id="{D57F1E4F-1CFF-5643-939E-02111984F565}" type="slidenum">
              <a:rPr lang="en-US" smtClean="0"/>
              <a:pPr/>
              <a:t>24</a:t>
            </a:fld>
            <a:endParaRPr lang="en-US" dirty="0"/>
          </a:p>
        </p:txBody>
      </p:sp>
    </p:spTree>
    <p:extLst>
      <p:ext uri="{BB962C8B-B14F-4D97-AF65-F5344CB8AC3E}">
        <p14:creationId xmlns="" xmlns:p14="http://schemas.microsoft.com/office/powerpoint/2010/main" val="101153319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0268510" y="0"/>
            <a:ext cx="1923490" cy="1376845"/>
          </a:xfrm>
          <a:prstGeom prst="rect">
            <a:avLst/>
          </a:prstGeom>
        </p:spPr>
      </p:pic>
      <p:sp>
        <p:nvSpPr>
          <p:cNvPr id="12" name="Segnaposto contenuto 11"/>
          <p:cNvSpPr>
            <a:spLocks noGrp="1"/>
          </p:cNvSpPr>
          <p:nvPr>
            <p:ph idx="1"/>
          </p:nvPr>
        </p:nvSpPr>
        <p:spPr>
          <a:xfrm>
            <a:off x="2407844" y="1013552"/>
            <a:ext cx="8850705" cy="4862316"/>
          </a:xfrm>
        </p:spPr>
        <p:txBody>
          <a:bodyPr>
            <a:normAutofit fontScale="55000" lnSpcReduction="20000"/>
          </a:bodyPr>
          <a:lstStyle/>
          <a:p>
            <a:pPr marL="0" indent="0">
              <a:buNone/>
            </a:pPr>
            <a:r>
              <a:rPr lang="it-IT" sz="3600" b="1" dirty="0" smtClean="0">
                <a:solidFill>
                  <a:srgbClr val="003399"/>
                </a:solidFill>
              </a:rPr>
              <a:t>SOTTOSERVIZI</a:t>
            </a:r>
          </a:p>
          <a:p>
            <a:pPr>
              <a:buNone/>
            </a:pPr>
            <a:r>
              <a:rPr lang="it-IT" sz="3200" dirty="0" smtClean="0"/>
              <a:t>	</a:t>
            </a:r>
            <a:r>
              <a:rPr lang="it-IT" sz="3600" b="1" dirty="0" smtClean="0"/>
              <a:t>Nuovo Intervento – gestione ordinaria </a:t>
            </a:r>
            <a:endParaRPr lang="it-IT" sz="3200" b="1" dirty="0" smtClean="0"/>
          </a:p>
          <a:p>
            <a:pPr>
              <a:buNone/>
            </a:pPr>
            <a:endParaRPr lang="it-IT" sz="3200" dirty="0" smtClean="0"/>
          </a:p>
          <a:p>
            <a:pPr>
              <a:buNone/>
            </a:pPr>
            <a:r>
              <a:rPr lang="it-IT" sz="3200" dirty="0" smtClean="0"/>
              <a:t>	</a:t>
            </a:r>
          </a:p>
          <a:p>
            <a:pPr>
              <a:buNone/>
            </a:pPr>
            <a:r>
              <a:rPr lang="it-IT" sz="3200" dirty="0"/>
              <a:t>	</a:t>
            </a:r>
            <a:r>
              <a:rPr lang="it-IT" sz="3200" dirty="0" smtClean="0"/>
              <a:t>Fonte di finanziamento: Delibera CIPE 135/2012</a:t>
            </a:r>
          </a:p>
          <a:p>
            <a:pPr>
              <a:buNone/>
            </a:pPr>
            <a:r>
              <a:rPr lang="it-IT" sz="3200" dirty="0"/>
              <a:t>	</a:t>
            </a:r>
            <a:r>
              <a:rPr lang="it-IT" sz="3200" dirty="0" smtClean="0"/>
              <a:t>Tipologia intervento: interramento di tutti i sottoservizi e rifacimento delle 5 reti</a:t>
            </a:r>
          </a:p>
          <a:p>
            <a:pPr>
              <a:buNone/>
            </a:pPr>
            <a:r>
              <a:rPr lang="it-IT" sz="3200" dirty="0" smtClean="0"/>
              <a:t>	Assegnazione: </a:t>
            </a:r>
            <a:r>
              <a:rPr lang="it-IT" sz="3200" b="1" dirty="0" smtClean="0">
                <a:solidFill>
                  <a:srgbClr val="003399"/>
                </a:solidFill>
              </a:rPr>
              <a:t>80 milioni di euro</a:t>
            </a:r>
          </a:p>
          <a:p>
            <a:pPr>
              <a:buNone/>
            </a:pPr>
            <a:r>
              <a:rPr lang="it-IT" sz="3200" dirty="0" smtClean="0"/>
              <a:t>	- Enti coinvolti: Gran Sasso Acqua SpA (coordinatore) e Aziende di servizi presenti sul territorio</a:t>
            </a:r>
          </a:p>
          <a:p>
            <a:pPr>
              <a:buNone/>
            </a:pPr>
            <a:r>
              <a:rPr lang="it-IT" sz="3200" dirty="0" smtClean="0"/>
              <a:t>	- Rete interessata: circa </a:t>
            </a:r>
            <a:r>
              <a:rPr lang="it-IT" sz="3200" b="1" dirty="0" smtClean="0">
                <a:solidFill>
                  <a:srgbClr val="003399"/>
                </a:solidFill>
              </a:rPr>
              <a:t>43.000 metri di reti idriche, fognarie, elettriche, telecomunicazioni e gas</a:t>
            </a:r>
          </a:p>
          <a:p>
            <a:pPr>
              <a:buNone/>
            </a:pPr>
            <a:r>
              <a:rPr lang="it-IT" sz="3200" dirty="0" smtClean="0"/>
              <a:t>	- Stato di avanzamento: </a:t>
            </a:r>
            <a:r>
              <a:rPr lang="it-IT" sz="3200" b="1" dirty="0" smtClean="0">
                <a:solidFill>
                  <a:srgbClr val="003399"/>
                </a:solidFill>
              </a:rPr>
              <a:t>affidato</a:t>
            </a:r>
            <a:r>
              <a:rPr lang="it-IT" sz="3200" dirty="0" smtClean="0"/>
              <a:t> </a:t>
            </a:r>
            <a:r>
              <a:rPr lang="it-IT" sz="3200" b="1" dirty="0" smtClean="0">
                <a:solidFill>
                  <a:srgbClr val="003399"/>
                </a:solidFill>
              </a:rPr>
              <a:t>primo lotto di lavori </a:t>
            </a:r>
            <a:r>
              <a:rPr lang="it-IT" sz="3200" dirty="0" smtClean="0"/>
              <a:t>(importo: </a:t>
            </a:r>
            <a:r>
              <a:rPr lang="it-IT" sz="3200" b="1" dirty="0" smtClean="0">
                <a:solidFill>
                  <a:srgbClr val="003399"/>
                </a:solidFill>
              </a:rPr>
              <a:t>27 milioni di euro</a:t>
            </a:r>
            <a:r>
              <a:rPr lang="it-IT" sz="3200" dirty="0" smtClean="0"/>
              <a:t>; 17.000 metri di reti - acquedotto, fognature, rete elettrica, telecomunicazioni, fibre ottiche - 15.000 metri di gallerie)</a:t>
            </a:r>
          </a:p>
          <a:p>
            <a:pPr>
              <a:buNone/>
            </a:pPr>
            <a:r>
              <a:rPr lang="it-IT" sz="3200" dirty="0" smtClean="0"/>
              <a:t>	- </a:t>
            </a:r>
            <a:r>
              <a:rPr lang="it-IT" sz="3200" b="1" dirty="0" smtClean="0">
                <a:solidFill>
                  <a:srgbClr val="003399"/>
                </a:solidFill>
              </a:rPr>
              <a:t>emanato il bando </a:t>
            </a:r>
            <a:r>
              <a:rPr lang="it-IT" sz="3200" dirty="0" smtClean="0"/>
              <a:t>per l’affidamento dei lavori per il </a:t>
            </a:r>
            <a:r>
              <a:rPr lang="it-IT" sz="3200" b="1" dirty="0" smtClean="0">
                <a:solidFill>
                  <a:srgbClr val="003399"/>
                </a:solidFill>
              </a:rPr>
              <a:t>secondo lotto</a:t>
            </a:r>
            <a:r>
              <a:rPr lang="it-IT" sz="3200" dirty="0" smtClean="0"/>
              <a:t>.</a:t>
            </a:r>
          </a:p>
          <a:p>
            <a:endParaRPr lang="it-IT" dirty="0"/>
          </a:p>
        </p:txBody>
      </p:sp>
      <p:pic>
        <p:nvPicPr>
          <p:cNvPr id="15" name="Immagine 14"/>
          <p:cNvPicPr>
            <a:picLocks noChangeAspect="1"/>
          </p:cNvPicPr>
          <p:nvPr/>
        </p:nvPicPr>
        <p:blipFill rotWithShape="1">
          <a:blip r:embed="rId4">
            <a:extLst>
              <a:ext uri="{28A0092B-C50C-407E-A947-70E740481C1C}">
                <a14:useLocalDpi xmlns="" xmlns:a14="http://schemas.microsoft.com/office/drawing/2010/main" val="0"/>
              </a:ext>
            </a:extLst>
          </a:blip>
          <a:srcRect t="-1" r="81607" b="-181"/>
          <a:stretch/>
        </p:blipFill>
        <p:spPr>
          <a:xfrm>
            <a:off x="-1" y="0"/>
            <a:ext cx="2238375" cy="6858000"/>
          </a:xfrm>
          <a:prstGeom prst="rect">
            <a:avLst/>
          </a:prstGeom>
        </p:spPr>
      </p:pic>
      <p:sp>
        <p:nvSpPr>
          <p:cNvPr id="16" name="CasellaDiTesto 15"/>
          <p:cNvSpPr txBox="1"/>
          <p:nvPr/>
        </p:nvSpPr>
        <p:spPr>
          <a:xfrm>
            <a:off x="-145528" y="1103388"/>
            <a:ext cx="2530101" cy="215444"/>
          </a:xfrm>
          <a:prstGeom prst="rect">
            <a:avLst/>
          </a:prstGeom>
          <a:noFill/>
        </p:spPr>
        <p:txBody>
          <a:bodyPr wrap="square" rtlCol="0">
            <a:spAutoFit/>
          </a:bodyPr>
          <a:lstStyle/>
          <a:p>
            <a:pPr algn="ctr"/>
            <a:r>
              <a:rPr lang="it-IT" sz="800" b="1" dirty="0" smtClean="0">
                <a:solidFill>
                  <a:srgbClr val="FFCC00"/>
                </a:solidFill>
                <a:latin typeface="Arial" panose="020B0604020202020204" pitchFamily="34" charset="0"/>
                <a:cs typeface="Arial" panose="020B0604020202020204" pitchFamily="34" charset="0"/>
              </a:rPr>
              <a:t>Ufficio Speciale per la Ricostruzione L’Aquila</a:t>
            </a:r>
            <a:endParaRPr lang="it-IT" sz="800" b="1" dirty="0">
              <a:solidFill>
                <a:srgbClr val="FFCC00"/>
              </a:solidFill>
              <a:latin typeface="Arial" panose="020B0604020202020204" pitchFamily="34" charset="0"/>
              <a:cs typeface="Arial" panose="020B0604020202020204" pitchFamily="34" charset="0"/>
            </a:endParaRPr>
          </a:p>
        </p:txBody>
      </p:sp>
      <p:pic>
        <p:nvPicPr>
          <p:cNvPr id="17" name="Immagine 16"/>
          <p:cNvPicPr>
            <a:picLocks noChangeAspect="1"/>
          </p:cNvPicPr>
          <p:nvPr/>
        </p:nvPicPr>
        <p:blipFill rotWithShape="1">
          <a:blip r:embed="rId5">
            <a:extLst>
              <a:ext uri="{BEBA8EAE-BF5A-486C-A8C5-ECC9F3942E4B}">
                <a14:imgProps xmlns="" xmlns:a14="http://schemas.microsoft.com/office/drawing/2010/main">
                  <a14:imgLayer r:embed="rId6">
                    <a14:imgEffect>
                      <a14:artisticCrisscrossEtching/>
                    </a14:imgEffect>
                  </a14:imgLayer>
                </a14:imgProps>
              </a:ext>
              <a:ext uri="{28A0092B-C50C-407E-A947-70E740481C1C}">
                <a14:useLocalDpi xmlns="" xmlns:a14="http://schemas.microsoft.com/office/drawing/2010/main" val="0"/>
              </a:ext>
            </a:extLst>
          </a:blip>
          <a:srcRect l="16280" t="17124" r="15682" b="26347"/>
          <a:stretch/>
        </p:blipFill>
        <p:spPr>
          <a:xfrm>
            <a:off x="23271" y="32516"/>
            <a:ext cx="2224629" cy="1140835"/>
          </a:xfrm>
          <a:prstGeom prst="rect">
            <a:avLst/>
          </a:prstGeom>
        </p:spPr>
      </p:pic>
      <p:sp>
        <p:nvSpPr>
          <p:cNvPr id="18" name="Segnaposto piè di pagina 3"/>
          <p:cNvSpPr>
            <a:spLocks noGrp="1"/>
          </p:cNvSpPr>
          <p:nvPr>
            <p:ph type="ftr" sz="quarter" idx="11"/>
          </p:nvPr>
        </p:nvSpPr>
        <p:spPr>
          <a:xfrm>
            <a:off x="2143460" y="6069430"/>
            <a:ext cx="7879977" cy="764477"/>
          </a:xfrm>
        </p:spPr>
        <p:txBody>
          <a:bodyPr/>
          <a:lstStyle/>
          <a:p>
            <a:pPr algn="ctr"/>
            <a:r>
              <a:rPr lang="en-US" sz="1600" b="1" i="1" dirty="0" smtClean="0"/>
              <a:t>Convegno“5 anni dopo” – 5 </a:t>
            </a:r>
            <a:r>
              <a:rPr lang="it-IT" sz="1600" b="1" i="1" dirty="0" smtClean="0"/>
              <a:t>Aprile</a:t>
            </a:r>
            <a:r>
              <a:rPr lang="en-US" sz="1600" b="1" i="1" dirty="0" smtClean="0"/>
              <a:t> 2014</a:t>
            </a:r>
          </a:p>
        </p:txBody>
      </p:sp>
      <p:sp>
        <p:nvSpPr>
          <p:cNvPr id="20" name="Rettangolo 19"/>
          <p:cNvSpPr/>
          <p:nvPr/>
        </p:nvSpPr>
        <p:spPr>
          <a:xfrm>
            <a:off x="162812" y="2389704"/>
            <a:ext cx="1912748" cy="1015663"/>
          </a:xfrm>
          <a:prstGeom prst="rect">
            <a:avLst/>
          </a:prstGeom>
          <a:noFill/>
          <a:ln w="19050">
            <a:solidFill>
              <a:srgbClr val="FFC000"/>
            </a:solidFill>
          </a:ln>
          <a:effectLst>
            <a:outerShdw dist="38100" dir="2700000" sx="69000" sy="69000" algn="tl" rotWithShape="0">
              <a:prstClr val="black">
                <a:alpha val="38000"/>
              </a:prstClr>
            </a:outerShdw>
            <a:softEdge rad="0"/>
          </a:effectLst>
        </p:spPr>
        <p:txBody>
          <a:bodyPr wrap="square">
            <a:spAutoFit/>
          </a:bodyPr>
          <a:lstStyle/>
          <a:p>
            <a:pPr algn="ctr"/>
            <a:r>
              <a:rPr lang="it-IT" sz="2000" b="1" dirty="0">
                <a:solidFill>
                  <a:srgbClr val="FFCC00"/>
                </a:solidFill>
              </a:rPr>
              <a:t>Ricostruzione Pubblica </a:t>
            </a:r>
            <a:endParaRPr lang="it-IT" sz="2000" b="1" dirty="0" smtClean="0">
              <a:solidFill>
                <a:srgbClr val="FFCC00"/>
              </a:solidFill>
            </a:endParaRPr>
          </a:p>
          <a:p>
            <a:pPr algn="ctr"/>
            <a:r>
              <a:rPr lang="it-IT" sz="2000" b="1" dirty="0" smtClean="0">
                <a:solidFill>
                  <a:srgbClr val="FFCC00"/>
                </a:solidFill>
              </a:rPr>
              <a:t>(</a:t>
            </a:r>
            <a:r>
              <a:rPr lang="it-IT" sz="2000" b="1" dirty="0">
                <a:solidFill>
                  <a:srgbClr val="FFCC00"/>
                </a:solidFill>
              </a:rPr>
              <a:t>luci ed </a:t>
            </a:r>
            <a:r>
              <a:rPr lang="it-IT" sz="2000" b="1" dirty="0" smtClean="0">
                <a:solidFill>
                  <a:srgbClr val="FFCC00"/>
                </a:solidFill>
              </a:rPr>
              <a:t>ombre)</a:t>
            </a:r>
            <a:endParaRPr lang="it-IT" sz="2400" i="1" dirty="0">
              <a:solidFill>
                <a:srgbClr val="FFCC00"/>
              </a:solidFill>
            </a:endParaRPr>
          </a:p>
        </p:txBody>
      </p:sp>
      <p:pic>
        <p:nvPicPr>
          <p:cNvPr id="21" name="Immagine 20"/>
          <p:cNvPicPr>
            <a:picLocks noChangeAspect="1"/>
          </p:cNvPicPr>
          <p:nvPr/>
        </p:nvPicPr>
        <p:blipFill>
          <a:blip r:embed="rId7">
            <a:extLst>
              <a:ext uri="{28A0092B-C50C-407E-A947-70E740481C1C}">
                <a14:useLocalDpi xmlns="" xmlns:a14="http://schemas.microsoft.com/office/drawing/2010/main" val="0"/>
              </a:ext>
            </a:extLst>
          </a:blip>
          <a:stretch>
            <a:fillRect/>
          </a:stretch>
        </p:blipFill>
        <p:spPr>
          <a:xfrm>
            <a:off x="11400670" y="6247349"/>
            <a:ext cx="490373" cy="634183"/>
          </a:xfrm>
          <a:prstGeom prst="rect">
            <a:avLst/>
          </a:prstGeom>
        </p:spPr>
      </p:pic>
      <p:pic>
        <p:nvPicPr>
          <p:cNvPr id="22" name="Immagine 21" descr="Descrizione: images"/>
          <p:cNvPicPr/>
          <p:nvPr/>
        </p:nvPicPr>
        <p:blipFill>
          <a:blip r:embed="rId8"/>
          <a:srcRect/>
          <a:stretch>
            <a:fillRect/>
          </a:stretch>
        </p:blipFill>
        <p:spPr bwMode="auto">
          <a:xfrm>
            <a:off x="10809156" y="6262233"/>
            <a:ext cx="516349" cy="550320"/>
          </a:xfrm>
          <a:prstGeom prst="rect">
            <a:avLst/>
          </a:prstGeom>
          <a:noFill/>
          <a:ln w="9525">
            <a:solidFill>
              <a:schemeClr val="accent1"/>
            </a:solidFill>
            <a:miter lim="800000"/>
            <a:headEnd/>
            <a:tailEnd/>
          </a:ln>
        </p:spPr>
      </p:pic>
      <p:sp>
        <p:nvSpPr>
          <p:cNvPr id="3" name="Segnaposto numero diapositiva 2"/>
          <p:cNvSpPr>
            <a:spLocks noGrp="1"/>
          </p:cNvSpPr>
          <p:nvPr>
            <p:ph type="sldNum" sz="quarter" idx="12"/>
          </p:nvPr>
        </p:nvSpPr>
        <p:spPr/>
        <p:txBody>
          <a:bodyPr/>
          <a:lstStyle/>
          <a:p>
            <a:fld id="{D57F1E4F-1CFF-5643-939E-02111984F565}" type="slidenum">
              <a:rPr lang="en-US" smtClean="0"/>
              <a:pPr/>
              <a:t>25</a:t>
            </a:fld>
            <a:endParaRPr lang="en-US" dirty="0"/>
          </a:p>
        </p:txBody>
      </p:sp>
    </p:spTree>
    <p:extLst>
      <p:ext uri="{BB962C8B-B14F-4D97-AF65-F5344CB8AC3E}">
        <p14:creationId xmlns="" xmlns:p14="http://schemas.microsoft.com/office/powerpoint/2010/main" val="101153319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0268510" y="0"/>
            <a:ext cx="1923490" cy="1376845"/>
          </a:xfrm>
          <a:prstGeom prst="rect">
            <a:avLst/>
          </a:prstGeom>
        </p:spPr>
      </p:pic>
      <p:pic>
        <p:nvPicPr>
          <p:cNvPr id="15" name="Immagine 14"/>
          <p:cNvPicPr>
            <a:picLocks noChangeAspect="1"/>
          </p:cNvPicPr>
          <p:nvPr/>
        </p:nvPicPr>
        <p:blipFill rotWithShape="1">
          <a:blip r:embed="rId4">
            <a:extLst>
              <a:ext uri="{28A0092B-C50C-407E-A947-70E740481C1C}">
                <a14:useLocalDpi xmlns="" xmlns:a14="http://schemas.microsoft.com/office/drawing/2010/main" val="0"/>
              </a:ext>
            </a:extLst>
          </a:blip>
          <a:srcRect t="-1" r="81607" b="-181"/>
          <a:stretch/>
        </p:blipFill>
        <p:spPr>
          <a:xfrm>
            <a:off x="-1" y="0"/>
            <a:ext cx="2238375" cy="6858000"/>
          </a:xfrm>
          <a:prstGeom prst="rect">
            <a:avLst/>
          </a:prstGeom>
        </p:spPr>
      </p:pic>
      <p:sp>
        <p:nvSpPr>
          <p:cNvPr id="16" name="CasellaDiTesto 15"/>
          <p:cNvSpPr txBox="1"/>
          <p:nvPr/>
        </p:nvSpPr>
        <p:spPr>
          <a:xfrm>
            <a:off x="-145528" y="1103388"/>
            <a:ext cx="2530101" cy="215444"/>
          </a:xfrm>
          <a:prstGeom prst="rect">
            <a:avLst/>
          </a:prstGeom>
          <a:noFill/>
        </p:spPr>
        <p:txBody>
          <a:bodyPr wrap="square" rtlCol="0">
            <a:spAutoFit/>
          </a:bodyPr>
          <a:lstStyle/>
          <a:p>
            <a:pPr algn="ctr"/>
            <a:r>
              <a:rPr lang="it-IT" sz="800" b="1" dirty="0" smtClean="0">
                <a:solidFill>
                  <a:srgbClr val="FFCC00"/>
                </a:solidFill>
                <a:latin typeface="Arial" panose="020B0604020202020204" pitchFamily="34" charset="0"/>
                <a:cs typeface="Arial" panose="020B0604020202020204" pitchFamily="34" charset="0"/>
              </a:rPr>
              <a:t>Ufficio Speciale per la Ricostruzione L’Aquila</a:t>
            </a:r>
            <a:endParaRPr lang="it-IT" sz="800" b="1" dirty="0">
              <a:solidFill>
                <a:srgbClr val="FFCC00"/>
              </a:solidFill>
              <a:latin typeface="Arial" panose="020B0604020202020204" pitchFamily="34" charset="0"/>
              <a:cs typeface="Arial" panose="020B0604020202020204" pitchFamily="34" charset="0"/>
            </a:endParaRPr>
          </a:p>
        </p:txBody>
      </p:sp>
      <p:pic>
        <p:nvPicPr>
          <p:cNvPr id="17" name="Immagine 16"/>
          <p:cNvPicPr>
            <a:picLocks noChangeAspect="1"/>
          </p:cNvPicPr>
          <p:nvPr/>
        </p:nvPicPr>
        <p:blipFill rotWithShape="1">
          <a:blip r:embed="rId5">
            <a:extLst>
              <a:ext uri="{BEBA8EAE-BF5A-486C-A8C5-ECC9F3942E4B}">
                <a14:imgProps xmlns="" xmlns:a14="http://schemas.microsoft.com/office/drawing/2010/main">
                  <a14:imgLayer r:embed="rId6">
                    <a14:imgEffect>
                      <a14:artisticCrisscrossEtching/>
                    </a14:imgEffect>
                  </a14:imgLayer>
                </a14:imgProps>
              </a:ext>
              <a:ext uri="{28A0092B-C50C-407E-A947-70E740481C1C}">
                <a14:useLocalDpi xmlns="" xmlns:a14="http://schemas.microsoft.com/office/drawing/2010/main" val="0"/>
              </a:ext>
            </a:extLst>
          </a:blip>
          <a:srcRect l="16280" t="17124" r="15682" b="26347"/>
          <a:stretch/>
        </p:blipFill>
        <p:spPr>
          <a:xfrm>
            <a:off x="23271" y="32516"/>
            <a:ext cx="2224629" cy="1140835"/>
          </a:xfrm>
          <a:prstGeom prst="rect">
            <a:avLst/>
          </a:prstGeom>
        </p:spPr>
      </p:pic>
      <p:sp>
        <p:nvSpPr>
          <p:cNvPr id="18" name="Segnaposto piè di pagina 3"/>
          <p:cNvSpPr>
            <a:spLocks noGrp="1"/>
          </p:cNvSpPr>
          <p:nvPr>
            <p:ph type="ftr" sz="quarter" idx="11"/>
          </p:nvPr>
        </p:nvSpPr>
        <p:spPr>
          <a:xfrm>
            <a:off x="2143460" y="6069430"/>
            <a:ext cx="7879977" cy="764477"/>
          </a:xfrm>
        </p:spPr>
        <p:txBody>
          <a:bodyPr/>
          <a:lstStyle/>
          <a:p>
            <a:pPr algn="ctr"/>
            <a:r>
              <a:rPr lang="en-US" sz="1600" b="1" i="1" dirty="0" smtClean="0"/>
              <a:t>Convegno“5 anni dopo” – 5 </a:t>
            </a:r>
            <a:r>
              <a:rPr lang="it-IT" sz="1600" b="1" i="1" dirty="0" smtClean="0"/>
              <a:t>Aprile</a:t>
            </a:r>
            <a:r>
              <a:rPr lang="en-US" sz="1600" b="1" i="1" dirty="0" smtClean="0"/>
              <a:t> 2014</a:t>
            </a:r>
          </a:p>
        </p:txBody>
      </p:sp>
      <p:sp>
        <p:nvSpPr>
          <p:cNvPr id="20" name="Rettangolo 19"/>
          <p:cNvSpPr/>
          <p:nvPr/>
        </p:nvSpPr>
        <p:spPr>
          <a:xfrm>
            <a:off x="162812" y="2389704"/>
            <a:ext cx="1912748" cy="1015663"/>
          </a:xfrm>
          <a:prstGeom prst="rect">
            <a:avLst/>
          </a:prstGeom>
          <a:noFill/>
          <a:ln w="19050">
            <a:solidFill>
              <a:srgbClr val="FFC000"/>
            </a:solidFill>
          </a:ln>
          <a:effectLst>
            <a:outerShdw dist="38100" dir="2700000" sx="69000" sy="69000" algn="tl" rotWithShape="0">
              <a:prstClr val="black">
                <a:alpha val="38000"/>
              </a:prstClr>
            </a:outerShdw>
            <a:softEdge rad="0"/>
          </a:effectLst>
        </p:spPr>
        <p:txBody>
          <a:bodyPr wrap="square">
            <a:spAutoFit/>
          </a:bodyPr>
          <a:lstStyle/>
          <a:p>
            <a:pPr algn="ctr"/>
            <a:r>
              <a:rPr lang="it-IT" sz="2000" b="1" dirty="0">
                <a:solidFill>
                  <a:srgbClr val="FFCC00"/>
                </a:solidFill>
              </a:rPr>
              <a:t>Ricostruzione Pubblica </a:t>
            </a:r>
            <a:endParaRPr lang="it-IT" sz="2000" b="1" dirty="0" smtClean="0">
              <a:solidFill>
                <a:srgbClr val="FFCC00"/>
              </a:solidFill>
            </a:endParaRPr>
          </a:p>
          <a:p>
            <a:pPr algn="ctr"/>
            <a:r>
              <a:rPr lang="it-IT" sz="2000" b="1" dirty="0" smtClean="0">
                <a:solidFill>
                  <a:srgbClr val="FFCC00"/>
                </a:solidFill>
              </a:rPr>
              <a:t>(</a:t>
            </a:r>
            <a:r>
              <a:rPr lang="it-IT" sz="2000" b="1" dirty="0">
                <a:solidFill>
                  <a:srgbClr val="FFCC00"/>
                </a:solidFill>
              </a:rPr>
              <a:t>luci ed </a:t>
            </a:r>
            <a:r>
              <a:rPr lang="it-IT" sz="2000" b="1" dirty="0" smtClean="0">
                <a:solidFill>
                  <a:srgbClr val="FFCC00"/>
                </a:solidFill>
              </a:rPr>
              <a:t>ombre)</a:t>
            </a:r>
            <a:endParaRPr lang="it-IT" sz="2400" i="1" dirty="0">
              <a:solidFill>
                <a:srgbClr val="FFCC00"/>
              </a:solidFill>
            </a:endParaRPr>
          </a:p>
        </p:txBody>
      </p:sp>
      <p:grpSp>
        <p:nvGrpSpPr>
          <p:cNvPr id="21" name="Gruppo 20"/>
          <p:cNvGrpSpPr>
            <a:grpSpLocks/>
          </p:cNvGrpSpPr>
          <p:nvPr/>
        </p:nvGrpSpPr>
        <p:grpSpPr bwMode="auto">
          <a:xfrm>
            <a:off x="2547386" y="211137"/>
            <a:ext cx="5318125" cy="6542088"/>
            <a:chOff x="975994" y="842857"/>
            <a:chExt cx="5316856" cy="6542193"/>
          </a:xfrm>
        </p:grpSpPr>
        <p:grpSp>
          <p:nvGrpSpPr>
            <p:cNvPr id="23" name="Gruppo 22"/>
            <p:cNvGrpSpPr>
              <a:grpSpLocks/>
            </p:cNvGrpSpPr>
            <p:nvPr/>
          </p:nvGrpSpPr>
          <p:grpSpPr bwMode="auto">
            <a:xfrm>
              <a:off x="975994" y="842857"/>
              <a:ext cx="5312034" cy="6515886"/>
              <a:chOff x="540564" y="1728227"/>
              <a:chExt cx="9143929" cy="11216193"/>
            </a:xfrm>
          </p:grpSpPr>
          <p:pic>
            <p:nvPicPr>
              <p:cNvPr id="25" name="Picture 2"/>
              <p:cNvPicPr>
                <a:picLocks noChangeAspect="1" noChangeArrowheads="1"/>
              </p:cNvPicPr>
              <p:nvPr/>
            </p:nvPicPr>
            <p:blipFill>
              <a:blip r:embed="rId7">
                <a:lum bright="-10000" contrast="20000"/>
                <a:extLst>
                  <a:ext uri="{28A0092B-C50C-407E-A947-70E740481C1C}">
                    <a14:useLocalDpi xmlns="" xmlns:a14="http://schemas.microsoft.com/office/drawing/2010/main" val="0"/>
                  </a:ext>
                </a:extLst>
              </a:blip>
              <a:srcRect l="2216" t="8858" r="4060"/>
              <a:stretch>
                <a:fillRect/>
              </a:stretch>
            </p:blipFill>
            <p:spPr bwMode="auto">
              <a:xfrm>
                <a:off x="543290" y="1728227"/>
                <a:ext cx="9141203" cy="666715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6" name="Picture 3"/>
              <p:cNvPicPr>
                <a:picLocks noChangeAspect="1" noChangeArrowheads="1"/>
              </p:cNvPicPr>
              <p:nvPr/>
            </p:nvPicPr>
            <p:blipFill>
              <a:blip r:embed="rId8">
                <a:lum bright="-10000" contrast="20000"/>
                <a:extLst>
                  <a:ext uri="{28A0092B-C50C-407E-A947-70E740481C1C}">
                    <a14:useLocalDpi xmlns="" xmlns:a14="http://schemas.microsoft.com/office/drawing/2010/main" val="0"/>
                  </a:ext>
                </a:extLst>
              </a:blip>
              <a:srcRect l="2216" t="6398" r="4060" b="7382"/>
              <a:stretch>
                <a:fillRect/>
              </a:stretch>
            </p:blipFill>
            <p:spPr bwMode="auto">
              <a:xfrm>
                <a:off x="540564" y="6637336"/>
                <a:ext cx="9141203" cy="630708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pic>
          <p:nvPicPr>
            <p:cNvPr id="24" name="Picture 4"/>
            <p:cNvPicPr>
              <a:picLocks noChangeAspect="1" noChangeArrowheads="1"/>
            </p:cNvPicPr>
            <p:nvPr/>
          </p:nvPicPr>
          <p:blipFill>
            <a:blip r:embed="rId9">
              <a:lum bright="-10000" contrast="20000"/>
              <a:extLst>
                <a:ext uri="{28A0092B-C50C-407E-A947-70E740481C1C}">
                  <a14:useLocalDpi xmlns="" xmlns:a14="http://schemas.microsoft.com/office/drawing/2010/main" val="0"/>
                </a:ext>
              </a:extLst>
            </a:blip>
            <a:srcRect l="8395" t="17780" r="39922" b="16064"/>
            <a:stretch>
              <a:fillRect/>
            </a:stretch>
          </p:blipFill>
          <p:spPr bwMode="auto">
            <a:xfrm>
              <a:off x="4457700" y="5810250"/>
              <a:ext cx="1835150" cy="157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pic>
        <p:nvPicPr>
          <p:cNvPr id="22" name="Picture 5"/>
          <p:cNvPicPr>
            <a:picLocks noChangeAspect="1" noChangeArrowheads="1"/>
          </p:cNvPicPr>
          <p:nvPr/>
        </p:nvPicPr>
        <p:blipFill>
          <a:blip r:embed="rId10">
            <a:extLst>
              <a:ext uri="{28A0092B-C50C-407E-A947-70E740481C1C}">
                <a14:useLocalDpi xmlns="" xmlns:a14="http://schemas.microsoft.com/office/drawing/2010/main" val="0"/>
              </a:ext>
            </a:extLst>
          </a:blip>
          <a:srcRect l="55318" t="11623" r="3909" b="8813"/>
          <a:stretch>
            <a:fillRect/>
          </a:stretch>
        </p:blipFill>
        <p:spPr bwMode="auto">
          <a:xfrm>
            <a:off x="7928251" y="3182938"/>
            <a:ext cx="2439988" cy="35702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Rettangolo 4"/>
          <p:cNvSpPr/>
          <p:nvPr/>
        </p:nvSpPr>
        <p:spPr>
          <a:xfrm>
            <a:off x="8023502" y="1767952"/>
            <a:ext cx="2834998" cy="1200329"/>
          </a:xfrm>
          <a:prstGeom prst="rect">
            <a:avLst/>
          </a:prstGeom>
        </p:spPr>
        <p:txBody>
          <a:bodyPr wrap="square">
            <a:spAutoFit/>
          </a:bodyPr>
          <a:lstStyle/>
          <a:p>
            <a:r>
              <a:rPr lang="it-IT" b="1" dirty="0" smtClean="0"/>
              <a:t>Primo lotto – </a:t>
            </a:r>
            <a:r>
              <a:rPr lang="it-IT" b="1" dirty="0" err="1" smtClean="0"/>
              <a:t>Sottoservizi</a:t>
            </a:r>
            <a:endParaRPr lang="it-IT" b="1" dirty="0" smtClean="0"/>
          </a:p>
          <a:p>
            <a:r>
              <a:rPr lang="it-IT" b="1" dirty="0"/>
              <a:t>Progetto </a:t>
            </a:r>
            <a:r>
              <a:rPr lang="it-IT" b="1" dirty="0" smtClean="0"/>
              <a:t>preliminare</a:t>
            </a:r>
          </a:p>
          <a:p>
            <a:endParaRPr lang="it-IT" b="1" dirty="0"/>
          </a:p>
          <a:p>
            <a:r>
              <a:rPr lang="it-IT" b="1" dirty="0" smtClean="0"/>
              <a:t>Planimetria</a:t>
            </a:r>
            <a:endParaRPr lang="it-IT" dirty="0"/>
          </a:p>
        </p:txBody>
      </p:sp>
      <p:pic>
        <p:nvPicPr>
          <p:cNvPr id="27" name="Immagine 26"/>
          <p:cNvPicPr>
            <a:picLocks noChangeAspect="1"/>
          </p:cNvPicPr>
          <p:nvPr/>
        </p:nvPicPr>
        <p:blipFill>
          <a:blip r:embed="rId11">
            <a:extLst>
              <a:ext uri="{28A0092B-C50C-407E-A947-70E740481C1C}">
                <a14:useLocalDpi xmlns="" xmlns:a14="http://schemas.microsoft.com/office/drawing/2010/main" val="0"/>
              </a:ext>
            </a:extLst>
          </a:blip>
          <a:stretch>
            <a:fillRect/>
          </a:stretch>
        </p:blipFill>
        <p:spPr>
          <a:xfrm>
            <a:off x="11400670" y="6247349"/>
            <a:ext cx="490373" cy="634183"/>
          </a:xfrm>
          <a:prstGeom prst="rect">
            <a:avLst/>
          </a:prstGeom>
        </p:spPr>
      </p:pic>
      <p:pic>
        <p:nvPicPr>
          <p:cNvPr id="28" name="Immagine 27" descr="Descrizione: images"/>
          <p:cNvPicPr/>
          <p:nvPr/>
        </p:nvPicPr>
        <p:blipFill>
          <a:blip r:embed="rId12"/>
          <a:srcRect/>
          <a:stretch>
            <a:fillRect/>
          </a:stretch>
        </p:blipFill>
        <p:spPr bwMode="auto">
          <a:xfrm>
            <a:off x="10809156" y="6262233"/>
            <a:ext cx="516349" cy="550320"/>
          </a:xfrm>
          <a:prstGeom prst="rect">
            <a:avLst/>
          </a:prstGeom>
          <a:noFill/>
          <a:ln w="9525">
            <a:solidFill>
              <a:schemeClr val="accent1"/>
            </a:solidFill>
            <a:miter lim="800000"/>
            <a:headEnd/>
            <a:tailEnd/>
          </a:ln>
        </p:spPr>
      </p:pic>
      <p:sp>
        <p:nvSpPr>
          <p:cNvPr id="6" name="Segnaposto numero diapositiva 5"/>
          <p:cNvSpPr>
            <a:spLocks noGrp="1"/>
          </p:cNvSpPr>
          <p:nvPr>
            <p:ph type="sldNum" sz="quarter" idx="12"/>
          </p:nvPr>
        </p:nvSpPr>
        <p:spPr/>
        <p:txBody>
          <a:bodyPr/>
          <a:lstStyle/>
          <a:p>
            <a:fld id="{D57F1E4F-1CFF-5643-939E-02111984F565}" type="slidenum">
              <a:rPr lang="en-US" smtClean="0"/>
              <a:pPr/>
              <a:t>26</a:t>
            </a:fld>
            <a:endParaRPr lang="en-US" dirty="0"/>
          </a:p>
        </p:txBody>
      </p:sp>
    </p:spTree>
    <p:extLst>
      <p:ext uri="{BB962C8B-B14F-4D97-AF65-F5344CB8AC3E}">
        <p14:creationId xmlns="" xmlns:p14="http://schemas.microsoft.com/office/powerpoint/2010/main" val="101153319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0268510" y="0"/>
            <a:ext cx="1923490" cy="1376845"/>
          </a:xfrm>
          <a:prstGeom prst="rect">
            <a:avLst/>
          </a:prstGeom>
        </p:spPr>
      </p:pic>
      <p:sp>
        <p:nvSpPr>
          <p:cNvPr id="12" name="Segnaposto contenuto 11"/>
          <p:cNvSpPr>
            <a:spLocks noGrp="1"/>
          </p:cNvSpPr>
          <p:nvPr>
            <p:ph idx="1"/>
          </p:nvPr>
        </p:nvSpPr>
        <p:spPr>
          <a:xfrm>
            <a:off x="2383900" y="1013552"/>
            <a:ext cx="8798449" cy="4862316"/>
          </a:xfrm>
        </p:spPr>
        <p:txBody>
          <a:bodyPr>
            <a:normAutofit/>
          </a:bodyPr>
          <a:lstStyle/>
          <a:p>
            <a:pPr marL="0" indent="0">
              <a:buNone/>
            </a:pPr>
            <a:r>
              <a:rPr lang="it-IT" sz="2000" b="1" dirty="0" smtClean="0">
                <a:solidFill>
                  <a:srgbClr val="003399"/>
                </a:solidFill>
              </a:rPr>
              <a:t>RETI</a:t>
            </a:r>
          </a:p>
          <a:p>
            <a:pPr>
              <a:buNone/>
            </a:pPr>
            <a:r>
              <a:rPr lang="it-IT" sz="2000" dirty="0" smtClean="0"/>
              <a:t>	</a:t>
            </a:r>
            <a:r>
              <a:rPr lang="it-IT" sz="2000" b="1" dirty="0" smtClean="0"/>
              <a:t>Rete elettrica per il comune dell’Aquila e di 2 comuni del cratere: rifacimento in</a:t>
            </a:r>
            <a:r>
              <a:rPr lang="it-IT" sz="2000" dirty="0" smtClean="0"/>
              <a:t> </a:t>
            </a:r>
            <a:r>
              <a:rPr lang="it-IT" sz="2000" b="1" dirty="0" smtClean="0"/>
              <a:t>ottica </a:t>
            </a:r>
            <a:r>
              <a:rPr lang="it-IT" sz="2000" b="1" dirty="0" err="1" smtClean="0">
                <a:solidFill>
                  <a:srgbClr val="003399"/>
                </a:solidFill>
              </a:rPr>
              <a:t>smart</a:t>
            </a:r>
            <a:r>
              <a:rPr lang="it-IT" sz="2000" b="1" dirty="0" smtClean="0">
                <a:solidFill>
                  <a:srgbClr val="003399"/>
                </a:solidFill>
              </a:rPr>
              <a:t> </a:t>
            </a:r>
            <a:r>
              <a:rPr lang="it-IT" sz="2000" b="1" dirty="0" err="1" smtClean="0">
                <a:solidFill>
                  <a:srgbClr val="003399"/>
                </a:solidFill>
              </a:rPr>
              <a:t>grid</a:t>
            </a:r>
            <a:endParaRPr lang="it-IT" sz="2000" b="1" dirty="0" smtClean="0">
              <a:solidFill>
                <a:srgbClr val="003399"/>
              </a:solidFill>
            </a:endParaRPr>
          </a:p>
          <a:p>
            <a:pPr>
              <a:buNone/>
            </a:pPr>
            <a:endParaRPr lang="it-IT" sz="2000" dirty="0" smtClean="0"/>
          </a:p>
          <a:p>
            <a:pPr>
              <a:buNone/>
            </a:pPr>
            <a:r>
              <a:rPr lang="it-IT" sz="2000" dirty="0" smtClean="0"/>
              <a:t>	-	</a:t>
            </a:r>
            <a:r>
              <a:rPr lang="it-IT" sz="2000" b="1" dirty="0" smtClean="0">
                <a:solidFill>
                  <a:srgbClr val="003399"/>
                </a:solidFill>
              </a:rPr>
              <a:t>35.000 utenze </a:t>
            </a:r>
          </a:p>
          <a:p>
            <a:pPr>
              <a:buNone/>
            </a:pPr>
            <a:r>
              <a:rPr lang="it-IT" sz="2000" dirty="0" smtClean="0"/>
              <a:t>	-	Assegnazione: </a:t>
            </a:r>
            <a:r>
              <a:rPr lang="it-IT" sz="2000" b="1" dirty="0" smtClean="0">
                <a:solidFill>
                  <a:srgbClr val="003399"/>
                </a:solidFill>
              </a:rPr>
              <a:t>16 milioni di euro</a:t>
            </a:r>
          </a:p>
          <a:p>
            <a:pPr>
              <a:buNone/>
            </a:pPr>
            <a:r>
              <a:rPr lang="it-IT" sz="2000" dirty="0" smtClean="0"/>
              <a:t>	-	Ente coinvolto: </a:t>
            </a:r>
            <a:r>
              <a:rPr lang="it-IT" sz="2000" cap="all" dirty="0" err="1" smtClean="0"/>
              <a:t>e</a:t>
            </a:r>
            <a:r>
              <a:rPr lang="it-IT" sz="2000" dirty="0" err="1" smtClean="0"/>
              <a:t>nel</a:t>
            </a:r>
            <a:endParaRPr lang="it-IT" sz="2000" dirty="0" smtClean="0"/>
          </a:p>
          <a:p>
            <a:endParaRPr lang="it-IT" sz="2000" dirty="0" smtClean="0"/>
          </a:p>
          <a:p>
            <a:pPr>
              <a:buNone/>
            </a:pPr>
            <a:r>
              <a:rPr lang="it-IT" sz="2000" b="1" dirty="0" smtClean="0"/>
              <a:t>	Rete metropolitana della P.A. a cura dell’Università</a:t>
            </a:r>
          </a:p>
          <a:p>
            <a:pPr>
              <a:buNone/>
            </a:pPr>
            <a:endParaRPr lang="it-IT" sz="2000" b="1" dirty="0" smtClean="0"/>
          </a:p>
          <a:p>
            <a:pPr>
              <a:buNone/>
            </a:pPr>
            <a:r>
              <a:rPr lang="it-IT" sz="2000" b="1" i="1" dirty="0" smtClean="0">
                <a:solidFill>
                  <a:srgbClr val="003399"/>
                </a:solidFill>
              </a:rPr>
              <a:t>Ricostruzione privata e reti tecnologiche finalmente viaggiano di pari passo</a:t>
            </a:r>
            <a:endParaRPr lang="it-IT" sz="2000" b="1" i="1" dirty="0">
              <a:solidFill>
                <a:srgbClr val="003399"/>
              </a:solidFill>
            </a:endParaRPr>
          </a:p>
        </p:txBody>
      </p:sp>
      <p:pic>
        <p:nvPicPr>
          <p:cNvPr id="15" name="Immagine 14"/>
          <p:cNvPicPr>
            <a:picLocks noChangeAspect="1"/>
          </p:cNvPicPr>
          <p:nvPr/>
        </p:nvPicPr>
        <p:blipFill rotWithShape="1">
          <a:blip r:embed="rId4">
            <a:extLst>
              <a:ext uri="{28A0092B-C50C-407E-A947-70E740481C1C}">
                <a14:useLocalDpi xmlns="" xmlns:a14="http://schemas.microsoft.com/office/drawing/2010/main" val="0"/>
              </a:ext>
            </a:extLst>
          </a:blip>
          <a:srcRect t="-1" r="81607" b="-181"/>
          <a:stretch/>
        </p:blipFill>
        <p:spPr>
          <a:xfrm>
            <a:off x="-1" y="0"/>
            <a:ext cx="2238375" cy="6858000"/>
          </a:xfrm>
          <a:prstGeom prst="rect">
            <a:avLst/>
          </a:prstGeom>
        </p:spPr>
      </p:pic>
      <p:sp>
        <p:nvSpPr>
          <p:cNvPr id="16" name="CasellaDiTesto 15"/>
          <p:cNvSpPr txBox="1"/>
          <p:nvPr/>
        </p:nvSpPr>
        <p:spPr>
          <a:xfrm>
            <a:off x="-145528" y="1103388"/>
            <a:ext cx="2530101" cy="215444"/>
          </a:xfrm>
          <a:prstGeom prst="rect">
            <a:avLst/>
          </a:prstGeom>
          <a:noFill/>
        </p:spPr>
        <p:txBody>
          <a:bodyPr wrap="square" rtlCol="0">
            <a:spAutoFit/>
          </a:bodyPr>
          <a:lstStyle/>
          <a:p>
            <a:pPr algn="ctr"/>
            <a:r>
              <a:rPr lang="it-IT" sz="800" b="1" dirty="0" smtClean="0">
                <a:solidFill>
                  <a:srgbClr val="FFCC00"/>
                </a:solidFill>
                <a:latin typeface="Arial" panose="020B0604020202020204" pitchFamily="34" charset="0"/>
                <a:cs typeface="Arial" panose="020B0604020202020204" pitchFamily="34" charset="0"/>
              </a:rPr>
              <a:t>Ufficio Speciale per la Ricostruzione L’Aquila</a:t>
            </a:r>
            <a:endParaRPr lang="it-IT" sz="800" b="1" dirty="0">
              <a:solidFill>
                <a:srgbClr val="FFCC00"/>
              </a:solidFill>
              <a:latin typeface="Arial" panose="020B0604020202020204" pitchFamily="34" charset="0"/>
              <a:cs typeface="Arial" panose="020B0604020202020204" pitchFamily="34" charset="0"/>
            </a:endParaRPr>
          </a:p>
        </p:txBody>
      </p:sp>
      <p:pic>
        <p:nvPicPr>
          <p:cNvPr id="17" name="Immagine 16"/>
          <p:cNvPicPr>
            <a:picLocks noChangeAspect="1"/>
          </p:cNvPicPr>
          <p:nvPr/>
        </p:nvPicPr>
        <p:blipFill rotWithShape="1">
          <a:blip r:embed="rId5">
            <a:extLst>
              <a:ext uri="{BEBA8EAE-BF5A-486C-A8C5-ECC9F3942E4B}">
                <a14:imgProps xmlns="" xmlns:a14="http://schemas.microsoft.com/office/drawing/2010/main">
                  <a14:imgLayer r:embed="rId6">
                    <a14:imgEffect>
                      <a14:artisticCrisscrossEtching/>
                    </a14:imgEffect>
                  </a14:imgLayer>
                </a14:imgProps>
              </a:ext>
              <a:ext uri="{28A0092B-C50C-407E-A947-70E740481C1C}">
                <a14:useLocalDpi xmlns="" xmlns:a14="http://schemas.microsoft.com/office/drawing/2010/main" val="0"/>
              </a:ext>
            </a:extLst>
          </a:blip>
          <a:srcRect l="16280" t="17124" r="15682" b="26347"/>
          <a:stretch/>
        </p:blipFill>
        <p:spPr>
          <a:xfrm>
            <a:off x="23271" y="32516"/>
            <a:ext cx="2224629" cy="1140835"/>
          </a:xfrm>
          <a:prstGeom prst="rect">
            <a:avLst/>
          </a:prstGeom>
        </p:spPr>
      </p:pic>
      <p:sp>
        <p:nvSpPr>
          <p:cNvPr id="18" name="Segnaposto piè di pagina 3"/>
          <p:cNvSpPr>
            <a:spLocks noGrp="1"/>
          </p:cNvSpPr>
          <p:nvPr>
            <p:ph type="ftr" sz="quarter" idx="11"/>
          </p:nvPr>
        </p:nvSpPr>
        <p:spPr>
          <a:xfrm>
            <a:off x="2143460" y="6069430"/>
            <a:ext cx="7879977" cy="764477"/>
          </a:xfrm>
        </p:spPr>
        <p:txBody>
          <a:bodyPr/>
          <a:lstStyle/>
          <a:p>
            <a:pPr algn="ctr"/>
            <a:r>
              <a:rPr lang="en-US" sz="1600" b="1" i="1" dirty="0" smtClean="0"/>
              <a:t>Convegno“5 anni dopo” – 5 </a:t>
            </a:r>
            <a:r>
              <a:rPr lang="it-IT" sz="1600" b="1" i="1" dirty="0" smtClean="0"/>
              <a:t>Aprile</a:t>
            </a:r>
            <a:r>
              <a:rPr lang="en-US" sz="1600" b="1" i="1" dirty="0" smtClean="0"/>
              <a:t> 2014</a:t>
            </a:r>
          </a:p>
        </p:txBody>
      </p:sp>
      <p:sp>
        <p:nvSpPr>
          <p:cNvPr id="20" name="Rettangolo 19"/>
          <p:cNvSpPr/>
          <p:nvPr/>
        </p:nvSpPr>
        <p:spPr>
          <a:xfrm>
            <a:off x="162812" y="2389704"/>
            <a:ext cx="1912748" cy="1015663"/>
          </a:xfrm>
          <a:prstGeom prst="rect">
            <a:avLst/>
          </a:prstGeom>
          <a:noFill/>
          <a:ln w="19050">
            <a:solidFill>
              <a:srgbClr val="FFC000"/>
            </a:solidFill>
          </a:ln>
          <a:effectLst>
            <a:outerShdw dist="38100" dir="2700000" sx="69000" sy="69000" algn="tl" rotWithShape="0">
              <a:prstClr val="black">
                <a:alpha val="38000"/>
              </a:prstClr>
            </a:outerShdw>
            <a:softEdge rad="0"/>
          </a:effectLst>
        </p:spPr>
        <p:txBody>
          <a:bodyPr wrap="square">
            <a:spAutoFit/>
          </a:bodyPr>
          <a:lstStyle/>
          <a:p>
            <a:pPr algn="ctr"/>
            <a:r>
              <a:rPr lang="it-IT" sz="2000" b="1" dirty="0">
                <a:solidFill>
                  <a:srgbClr val="FFCC00"/>
                </a:solidFill>
              </a:rPr>
              <a:t>Ricostruzione Pubblica </a:t>
            </a:r>
            <a:endParaRPr lang="it-IT" sz="2000" b="1" dirty="0" smtClean="0">
              <a:solidFill>
                <a:srgbClr val="FFCC00"/>
              </a:solidFill>
            </a:endParaRPr>
          </a:p>
          <a:p>
            <a:pPr algn="ctr"/>
            <a:r>
              <a:rPr lang="it-IT" sz="2000" b="1" dirty="0" smtClean="0">
                <a:solidFill>
                  <a:srgbClr val="FFCC00"/>
                </a:solidFill>
              </a:rPr>
              <a:t>(</a:t>
            </a:r>
            <a:r>
              <a:rPr lang="it-IT" sz="2000" b="1" dirty="0">
                <a:solidFill>
                  <a:srgbClr val="FFCC00"/>
                </a:solidFill>
              </a:rPr>
              <a:t>luci ed </a:t>
            </a:r>
            <a:r>
              <a:rPr lang="it-IT" sz="2000" b="1" dirty="0" smtClean="0">
                <a:solidFill>
                  <a:srgbClr val="FFCC00"/>
                </a:solidFill>
              </a:rPr>
              <a:t>ombre)</a:t>
            </a:r>
            <a:endParaRPr lang="it-IT" sz="2400" i="1" dirty="0">
              <a:solidFill>
                <a:srgbClr val="FFCC00"/>
              </a:solidFill>
            </a:endParaRPr>
          </a:p>
        </p:txBody>
      </p:sp>
      <p:pic>
        <p:nvPicPr>
          <p:cNvPr id="21" name="Immagine 20"/>
          <p:cNvPicPr>
            <a:picLocks noChangeAspect="1"/>
          </p:cNvPicPr>
          <p:nvPr/>
        </p:nvPicPr>
        <p:blipFill>
          <a:blip r:embed="rId7">
            <a:extLst>
              <a:ext uri="{28A0092B-C50C-407E-A947-70E740481C1C}">
                <a14:useLocalDpi xmlns="" xmlns:a14="http://schemas.microsoft.com/office/drawing/2010/main" val="0"/>
              </a:ext>
            </a:extLst>
          </a:blip>
          <a:stretch>
            <a:fillRect/>
          </a:stretch>
        </p:blipFill>
        <p:spPr>
          <a:xfrm>
            <a:off x="11400670" y="6247349"/>
            <a:ext cx="490373" cy="634183"/>
          </a:xfrm>
          <a:prstGeom prst="rect">
            <a:avLst/>
          </a:prstGeom>
        </p:spPr>
      </p:pic>
      <p:pic>
        <p:nvPicPr>
          <p:cNvPr id="22" name="Immagine 21" descr="Descrizione: images"/>
          <p:cNvPicPr/>
          <p:nvPr/>
        </p:nvPicPr>
        <p:blipFill>
          <a:blip r:embed="rId8"/>
          <a:srcRect/>
          <a:stretch>
            <a:fillRect/>
          </a:stretch>
        </p:blipFill>
        <p:spPr bwMode="auto">
          <a:xfrm>
            <a:off x="10809156" y="6262233"/>
            <a:ext cx="516349" cy="550320"/>
          </a:xfrm>
          <a:prstGeom prst="rect">
            <a:avLst/>
          </a:prstGeom>
          <a:noFill/>
          <a:ln w="9525">
            <a:solidFill>
              <a:schemeClr val="accent1"/>
            </a:solidFill>
            <a:miter lim="800000"/>
            <a:headEnd/>
            <a:tailEnd/>
          </a:ln>
        </p:spPr>
      </p:pic>
      <p:sp>
        <p:nvSpPr>
          <p:cNvPr id="5" name="Segnaposto numero diapositiva 4"/>
          <p:cNvSpPr>
            <a:spLocks noGrp="1"/>
          </p:cNvSpPr>
          <p:nvPr>
            <p:ph type="sldNum" sz="quarter" idx="12"/>
          </p:nvPr>
        </p:nvSpPr>
        <p:spPr/>
        <p:txBody>
          <a:bodyPr/>
          <a:lstStyle/>
          <a:p>
            <a:fld id="{D57F1E4F-1CFF-5643-939E-02111984F565}" type="slidenum">
              <a:rPr lang="en-US" smtClean="0"/>
              <a:pPr/>
              <a:t>27</a:t>
            </a:fld>
            <a:endParaRPr lang="en-US" dirty="0"/>
          </a:p>
        </p:txBody>
      </p:sp>
    </p:spTree>
    <p:extLst>
      <p:ext uri="{BB962C8B-B14F-4D97-AF65-F5344CB8AC3E}">
        <p14:creationId xmlns="" xmlns:p14="http://schemas.microsoft.com/office/powerpoint/2010/main" val="101153319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Segnaposto contenuto 15" descr="smart grid.bmp"/>
          <p:cNvPicPr>
            <a:picLocks noGrp="1" noChangeAspect="1"/>
          </p:cNvPicPr>
          <p:nvPr>
            <p:ph idx="1"/>
          </p:nvPr>
        </p:nvPicPr>
        <p:blipFill>
          <a:blip r:embed="rId3"/>
          <a:stretch>
            <a:fillRect/>
          </a:stretch>
        </p:blipFill>
        <p:spPr>
          <a:xfrm>
            <a:off x="2274483" y="1028700"/>
            <a:ext cx="8803092" cy="5189134"/>
          </a:xfrm>
        </p:spPr>
      </p:pic>
      <p:pic>
        <p:nvPicPr>
          <p:cNvPr id="11" name="Immagine 10"/>
          <p:cNvPicPr>
            <a:picLocks noChangeAspect="1"/>
          </p:cNvPicPr>
          <p:nvPr/>
        </p:nvPicPr>
        <p:blipFill rotWithShape="1">
          <a:blip r:embed="rId4">
            <a:extLst>
              <a:ext uri="{28A0092B-C50C-407E-A947-70E740481C1C}">
                <a14:useLocalDpi xmlns="" xmlns:a14="http://schemas.microsoft.com/office/drawing/2010/main" val="0"/>
              </a:ext>
            </a:extLst>
          </a:blip>
          <a:srcRect t="-1" r="81607" b="-181"/>
          <a:stretch/>
        </p:blipFill>
        <p:spPr>
          <a:xfrm>
            <a:off x="-1" y="0"/>
            <a:ext cx="2238375" cy="6858000"/>
          </a:xfrm>
          <a:prstGeom prst="rect">
            <a:avLst/>
          </a:prstGeom>
        </p:spPr>
      </p:pic>
      <p:sp>
        <p:nvSpPr>
          <p:cNvPr id="12" name="CasellaDiTesto 11"/>
          <p:cNvSpPr txBox="1"/>
          <p:nvPr/>
        </p:nvSpPr>
        <p:spPr>
          <a:xfrm>
            <a:off x="-145528" y="1103388"/>
            <a:ext cx="2530101" cy="215444"/>
          </a:xfrm>
          <a:prstGeom prst="rect">
            <a:avLst/>
          </a:prstGeom>
          <a:noFill/>
        </p:spPr>
        <p:txBody>
          <a:bodyPr wrap="square" rtlCol="0">
            <a:spAutoFit/>
          </a:bodyPr>
          <a:lstStyle/>
          <a:p>
            <a:pPr algn="ctr"/>
            <a:r>
              <a:rPr lang="it-IT" sz="800" b="1" dirty="0" smtClean="0">
                <a:solidFill>
                  <a:srgbClr val="FFCC00"/>
                </a:solidFill>
                <a:latin typeface="Arial" panose="020B0604020202020204" pitchFamily="34" charset="0"/>
                <a:cs typeface="Arial" panose="020B0604020202020204" pitchFamily="34" charset="0"/>
              </a:rPr>
              <a:t>Ufficio Speciale per la Ricostruzione L’Aquila</a:t>
            </a:r>
            <a:endParaRPr lang="it-IT" sz="800" b="1" dirty="0">
              <a:solidFill>
                <a:srgbClr val="FFCC00"/>
              </a:solidFill>
              <a:latin typeface="Arial" panose="020B0604020202020204" pitchFamily="34" charset="0"/>
              <a:cs typeface="Arial" panose="020B0604020202020204" pitchFamily="34" charset="0"/>
            </a:endParaRPr>
          </a:p>
        </p:txBody>
      </p:sp>
      <p:pic>
        <p:nvPicPr>
          <p:cNvPr id="15" name="Immagine 14"/>
          <p:cNvPicPr>
            <a:picLocks noChangeAspect="1"/>
          </p:cNvPicPr>
          <p:nvPr/>
        </p:nvPicPr>
        <p:blipFill rotWithShape="1">
          <a:blip r:embed="rId5">
            <a:extLst>
              <a:ext uri="{BEBA8EAE-BF5A-486C-A8C5-ECC9F3942E4B}">
                <a14:imgProps xmlns="" xmlns:a14="http://schemas.microsoft.com/office/drawing/2010/main">
                  <a14:imgLayer r:embed="rId6">
                    <a14:imgEffect>
                      <a14:artisticCrisscrossEtching/>
                    </a14:imgEffect>
                  </a14:imgLayer>
                </a14:imgProps>
              </a:ext>
              <a:ext uri="{28A0092B-C50C-407E-A947-70E740481C1C}">
                <a14:useLocalDpi xmlns="" xmlns:a14="http://schemas.microsoft.com/office/drawing/2010/main" val="0"/>
              </a:ext>
            </a:extLst>
          </a:blip>
          <a:srcRect l="16280" t="17124" r="15682" b="26347"/>
          <a:stretch/>
        </p:blipFill>
        <p:spPr>
          <a:xfrm>
            <a:off x="23271" y="32516"/>
            <a:ext cx="2224629" cy="1140835"/>
          </a:xfrm>
          <a:prstGeom prst="rect">
            <a:avLst/>
          </a:prstGeom>
        </p:spPr>
      </p:pic>
      <p:sp>
        <p:nvSpPr>
          <p:cNvPr id="18" name="Segnaposto piè di pagina 3"/>
          <p:cNvSpPr>
            <a:spLocks noGrp="1"/>
          </p:cNvSpPr>
          <p:nvPr>
            <p:ph type="ftr" sz="quarter" idx="11"/>
          </p:nvPr>
        </p:nvSpPr>
        <p:spPr>
          <a:xfrm>
            <a:off x="2143460" y="6069430"/>
            <a:ext cx="7879977" cy="764477"/>
          </a:xfrm>
        </p:spPr>
        <p:txBody>
          <a:bodyPr/>
          <a:lstStyle/>
          <a:p>
            <a:pPr algn="ctr"/>
            <a:r>
              <a:rPr lang="en-US" sz="1600" b="1" i="1" dirty="0" smtClean="0"/>
              <a:t>Convegno“5 anni dopo” – 5 </a:t>
            </a:r>
            <a:r>
              <a:rPr lang="it-IT" sz="1600" b="1" i="1" dirty="0" smtClean="0"/>
              <a:t>Aprile</a:t>
            </a:r>
            <a:r>
              <a:rPr lang="en-US" sz="1600" b="1" i="1" dirty="0" smtClean="0"/>
              <a:t> 2014</a:t>
            </a:r>
          </a:p>
        </p:txBody>
      </p:sp>
      <p:sp>
        <p:nvSpPr>
          <p:cNvPr id="20" name="Rettangolo 19"/>
          <p:cNvSpPr/>
          <p:nvPr/>
        </p:nvSpPr>
        <p:spPr>
          <a:xfrm>
            <a:off x="162812" y="2389704"/>
            <a:ext cx="1912748" cy="1015663"/>
          </a:xfrm>
          <a:prstGeom prst="rect">
            <a:avLst/>
          </a:prstGeom>
          <a:noFill/>
          <a:ln w="19050">
            <a:solidFill>
              <a:srgbClr val="FFC000"/>
            </a:solidFill>
          </a:ln>
          <a:effectLst>
            <a:outerShdw dist="38100" dir="2700000" sx="69000" sy="69000" algn="tl" rotWithShape="0">
              <a:prstClr val="black">
                <a:alpha val="38000"/>
              </a:prstClr>
            </a:outerShdw>
            <a:softEdge rad="0"/>
          </a:effectLst>
        </p:spPr>
        <p:txBody>
          <a:bodyPr wrap="square">
            <a:spAutoFit/>
          </a:bodyPr>
          <a:lstStyle/>
          <a:p>
            <a:pPr algn="ctr"/>
            <a:r>
              <a:rPr lang="it-IT" sz="2000" b="1" dirty="0">
                <a:solidFill>
                  <a:srgbClr val="FFCC00"/>
                </a:solidFill>
              </a:rPr>
              <a:t>Ricostruzione Pubblica </a:t>
            </a:r>
            <a:endParaRPr lang="it-IT" sz="2000" b="1" dirty="0" smtClean="0">
              <a:solidFill>
                <a:srgbClr val="FFCC00"/>
              </a:solidFill>
            </a:endParaRPr>
          </a:p>
          <a:p>
            <a:pPr algn="ctr"/>
            <a:r>
              <a:rPr lang="it-IT" sz="2000" b="1" dirty="0" smtClean="0">
                <a:solidFill>
                  <a:srgbClr val="FFCC00"/>
                </a:solidFill>
              </a:rPr>
              <a:t>(</a:t>
            </a:r>
            <a:r>
              <a:rPr lang="it-IT" sz="2000" b="1" dirty="0">
                <a:solidFill>
                  <a:srgbClr val="FFCC00"/>
                </a:solidFill>
              </a:rPr>
              <a:t>luci ed </a:t>
            </a:r>
            <a:r>
              <a:rPr lang="it-IT" sz="2000" b="1" dirty="0" smtClean="0">
                <a:solidFill>
                  <a:srgbClr val="FFCC00"/>
                </a:solidFill>
              </a:rPr>
              <a:t>ombre)</a:t>
            </a:r>
            <a:endParaRPr lang="it-IT" sz="2400" i="1" dirty="0">
              <a:solidFill>
                <a:srgbClr val="FFCC00"/>
              </a:solidFill>
            </a:endParaRPr>
          </a:p>
        </p:txBody>
      </p:sp>
      <p:pic>
        <p:nvPicPr>
          <p:cNvPr id="9" name="Immagine 8"/>
          <p:cNvPicPr>
            <a:picLocks noChangeAspect="1"/>
          </p:cNvPicPr>
          <p:nvPr/>
        </p:nvPicPr>
        <p:blipFill>
          <a:blip r:embed="rId7">
            <a:extLst>
              <a:ext uri="{28A0092B-C50C-407E-A947-70E740481C1C}">
                <a14:useLocalDpi xmlns="" xmlns:a14="http://schemas.microsoft.com/office/drawing/2010/main" val="0"/>
              </a:ext>
            </a:extLst>
          </a:blip>
          <a:stretch>
            <a:fillRect/>
          </a:stretch>
        </p:blipFill>
        <p:spPr>
          <a:xfrm>
            <a:off x="10268510" y="0"/>
            <a:ext cx="1923490" cy="1376845"/>
          </a:xfrm>
          <a:prstGeom prst="rect">
            <a:avLst/>
          </a:prstGeom>
        </p:spPr>
      </p:pic>
      <p:pic>
        <p:nvPicPr>
          <p:cNvPr id="21" name="Immagine 20"/>
          <p:cNvPicPr>
            <a:picLocks noChangeAspect="1"/>
          </p:cNvPicPr>
          <p:nvPr/>
        </p:nvPicPr>
        <p:blipFill>
          <a:blip r:embed="rId8">
            <a:extLst>
              <a:ext uri="{28A0092B-C50C-407E-A947-70E740481C1C}">
                <a14:useLocalDpi xmlns="" xmlns:a14="http://schemas.microsoft.com/office/drawing/2010/main" val="0"/>
              </a:ext>
            </a:extLst>
          </a:blip>
          <a:stretch>
            <a:fillRect/>
          </a:stretch>
        </p:blipFill>
        <p:spPr>
          <a:xfrm>
            <a:off x="11400670" y="6247349"/>
            <a:ext cx="490373" cy="634183"/>
          </a:xfrm>
          <a:prstGeom prst="rect">
            <a:avLst/>
          </a:prstGeom>
        </p:spPr>
      </p:pic>
      <p:pic>
        <p:nvPicPr>
          <p:cNvPr id="22" name="Immagine 21" descr="Descrizione: images"/>
          <p:cNvPicPr/>
          <p:nvPr/>
        </p:nvPicPr>
        <p:blipFill>
          <a:blip r:embed="rId9"/>
          <a:srcRect/>
          <a:stretch>
            <a:fillRect/>
          </a:stretch>
        </p:blipFill>
        <p:spPr bwMode="auto">
          <a:xfrm>
            <a:off x="10809156" y="6262233"/>
            <a:ext cx="516349" cy="550320"/>
          </a:xfrm>
          <a:prstGeom prst="rect">
            <a:avLst/>
          </a:prstGeom>
          <a:noFill/>
          <a:ln w="9525">
            <a:solidFill>
              <a:schemeClr val="accent1"/>
            </a:solidFill>
            <a:miter lim="800000"/>
            <a:headEnd/>
            <a:tailEnd/>
          </a:ln>
        </p:spPr>
      </p:pic>
      <p:sp>
        <p:nvSpPr>
          <p:cNvPr id="3" name="Segnaposto numero diapositiva 2"/>
          <p:cNvSpPr>
            <a:spLocks noGrp="1"/>
          </p:cNvSpPr>
          <p:nvPr>
            <p:ph type="sldNum" sz="quarter" idx="12"/>
          </p:nvPr>
        </p:nvSpPr>
        <p:spPr/>
        <p:txBody>
          <a:bodyPr/>
          <a:lstStyle/>
          <a:p>
            <a:fld id="{D57F1E4F-1CFF-5643-939E-02111984F565}" type="slidenum">
              <a:rPr lang="en-US" smtClean="0"/>
              <a:pPr/>
              <a:t>28</a:t>
            </a:fld>
            <a:endParaRPr lang="en-US" dirty="0"/>
          </a:p>
        </p:txBody>
      </p:sp>
    </p:spTree>
    <p:extLst>
      <p:ext uri="{BB962C8B-B14F-4D97-AF65-F5344CB8AC3E}">
        <p14:creationId xmlns="" xmlns:p14="http://schemas.microsoft.com/office/powerpoint/2010/main" val="101153319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10268510" y="0"/>
            <a:ext cx="1923490" cy="1376845"/>
          </a:xfrm>
          <a:prstGeom prst="rect">
            <a:avLst/>
          </a:prstGeom>
        </p:spPr>
      </p:pic>
      <p:sp>
        <p:nvSpPr>
          <p:cNvPr id="43013" name="Rectangle 5"/>
          <p:cNvSpPr>
            <a:spLocks noChangeArrowheads="1"/>
          </p:cNvSpPr>
          <p:nvPr/>
        </p:nvSpPr>
        <p:spPr bwMode="auto">
          <a:xfrm>
            <a:off x="2359676" y="702921"/>
            <a:ext cx="8441673" cy="532453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Char char="•"/>
              <a:tabLst/>
            </a:pPr>
            <a:r>
              <a:rPr kumimoji="0" lang="it-IT" sz="2000" b="0" i="0" u="none" strike="noStrike" cap="none" normalizeH="0" baseline="0" dirty="0" smtClean="0">
                <a:ln>
                  <a:noFill/>
                </a:ln>
                <a:solidFill>
                  <a:schemeClr val="tx1"/>
                </a:solidFill>
                <a:effectLst/>
                <a:ea typeface="Calibri" pitchFamily="34" charset="0"/>
                <a:cs typeface="Times New Roman" pitchFamily="18" charset="0"/>
              </a:rPr>
              <a:t> </a:t>
            </a:r>
            <a:r>
              <a:rPr kumimoji="0" lang="it-IT" sz="2000" b="1" i="0" u="none" strike="noStrike" cap="none" normalizeH="0" baseline="0" dirty="0" smtClean="0">
                <a:ln>
                  <a:noFill/>
                </a:ln>
                <a:solidFill>
                  <a:schemeClr val="tx1"/>
                </a:solidFill>
                <a:effectLst/>
                <a:ea typeface="Calibri" pitchFamily="34" charset="0"/>
                <a:cs typeface="Times New Roman" pitchFamily="18" charset="0"/>
              </a:rPr>
              <a:t>Gestione istruttorie delle pratiche di ricostruzione privata</a:t>
            </a:r>
          </a:p>
          <a:p>
            <a:pPr marL="0" marR="0" lvl="0" indent="0" algn="just" defTabSz="914400" rtl="0" eaLnBrk="1" fontAlgn="base" latinLnBrk="0" hangingPunct="1">
              <a:lnSpc>
                <a:spcPct val="100000"/>
              </a:lnSpc>
              <a:spcBef>
                <a:spcPct val="0"/>
              </a:spcBef>
              <a:spcAft>
                <a:spcPct val="0"/>
              </a:spcAft>
              <a:buClrTx/>
              <a:buSzTx/>
              <a:buFontTx/>
              <a:buChar char="•"/>
              <a:tabLst/>
            </a:pPr>
            <a:endParaRPr kumimoji="0" lang="it-IT" sz="2000" b="1" i="0" u="none" strike="noStrike" cap="none" normalizeH="0" baseline="0" dirty="0" smtClean="0">
              <a:ln>
                <a:noFill/>
              </a:ln>
              <a:solidFill>
                <a:schemeClr val="tx1"/>
              </a:solidFill>
              <a:effectLst/>
              <a:ea typeface="Calibri" pitchFamily="34"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Char char="•"/>
              <a:tabLst/>
            </a:pPr>
            <a:endParaRPr kumimoji="0" lang="it-IT" sz="2000" b="1" i="0" u="none" strike="noStrike" cap="none" normalizeH="0" baseline="0" dirty="0" smtClean="0">
              <a:ln>
                <a:noFill/>
              </a:ln>
              <a:solidFill>
                <a:schemeClr val="tx1"/>
              </a:solidFill>
              <a:effectLst/>
              <a:ea typeface="Calibri" pitchFamily="34"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Char char="•"/>
              <a:tabLst/>
            </a:pPr>
            <a:endParaRPr kumimoji="0" lang="it-IT" sz="2000" b="0" i="0" u="none" strike="noStrike" cap="none" normalizeH="0" baseline="0" dirty="0" smtClean="0">
              <a:ln>
                <a:noFill/>
              </a:ln>
              <a:solidFill>
                <a:schemeClr val="tx1"/>
              </a:solidFill>
              <a:effectLst/>
              <a:ea typeface="Calibri" pitchFamily="34"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Char char="•"/>
              <a:tabLst/>
            </a:pPr>
            <a:endParaRPr kumimoji="0" lang="it-IT" sz="2000" b="0" i="0" u="none" strike="noStrike" cap="none" normalizeH="0" baseline="0" dirty="0" smtClean="0">
              <a:ln>
                <a:noFill/>
              </a:ln>
              <a:solidFill>
                <a:schemeClr val="tx1"/>
              </a:solidFill>
              <a:effectLst/>
              <a:ea typeface="Calibri" pitchFamily="34"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Char char="•"/>
              <a:tabLst/>
            </a:pPr>
            <a:endParaRPr kumimoji="0" lang="it-IT" sz="2000" b="0" i="0" u="none" strike="noStrike" cap="none" normalizeH="0" baseline="0" dirty="0" smtClean="0">
              <a:ln>
                <a:noFill/>
              </a:ln>
              <a:solidFill>
                <a:schemeClr val="tx1"/>
              </a:solidFill>
              <a:effectLst/>
              <a:ea typeface="Calibri" pitchFamily="34"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Char char="•"/>
              <a:tabLst/>
            </a:pPr>
            <a:endParaRPr kumimoji="0" lang="it-IT" sz="2000" b="0" i="0" u="none" strike="noStrike" cap="none" normalizeH="0" baseline="0" dirty="0" smtClean="0">
              <a:ln>
                <a:noFill/>
              </a:ln>
              <a:solidFill>
                <a:schemeClr val="tx1"/>
              </a:solidFill>
              <a:effectLst/>
              <a:ea typeface="Calibri" pitchFamily="34" charset="0"/>
              <a:cs typeface="Times New Roman" pitchFamily="18" charset="0"/>
            </a:endParaRPr>
          </a:p>
          <a:p>
            <a:pPr marL="0" lvl="4" algn="just" defTabSz="914400" fontAlgn="base">
              <a:spcBef>
                <a:spcPct val="0"/>
              </a:spcBef>
              <a:spcAft>
                <a:spcPct val="0"/>
              </a:spcAft>
              <a:buFont typeface="Arial" pitchFamily="34" charset="0"/>
              <a:buChar char="•"/>
            </a:pPr>
            <a:r>
              <a:rPr lang="it-IT" dirty="0" smtClean="0">
                <a:ea typeface="Calibri" pitchFamily="34" charset="0"/>
                <a:cs typeface="Times New Roman" pitchFamily="18" charset="0"/>
              </a:rPr>
              <a:t> </a:t>
            </a:r>
            <a:r>
              <a:rPr kumimoji="0" lang="it-IT" sz="2000" b="1" i="0" u="none" strike="noStrike" cap="none" normalizeH="0" baseline="0" dirty="0" smtClean="0">
                <a:ln>
                  <a:noFill/>
                </a:ln>
                <a:solidFill>
                  <a:schemeClr val="tx1"/>
                </a:solidFill>
                <a:effectLst/>
                <a:ea typeface="Calibri" pitchFamily="34" charset="0"/>
                <a:cs typeface="Times New Roman" pitchFamily="18" charset="0"/>
              </a:rPr>
              <a:t>Gestione della Commissione Pareri</a:t>
            </a: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it-IT" sz="2000" b="0" i="0" u="none" strike="noStrike" cap="none" normalizeH="0" baseline="0" dirty="0" smtClean="0">
                <a:ln>
                  <a:noFill/>
                </a:ln>
                <a:solidFill>
                  <a:schemeClr val="tx1"/>
                </a:solidFill>
                <a:effectLst/>
                <a:ea typeface="Calibri" pitchFamily="34" charset="0"/>
                <a:cs typeface="Times New Roman" pitchFamily="18" charset="0"/>
              </a:rPr>
              <a:t> </a:t>
            </a:r>
            <a:r>
              <a:rPr kumimoji="0" lang="it-IT" sz="2000" b="1" i="0" u="none" strike="noStrike" cap="none" normalizeH="0" baseline="0" dirty="0" smtClean="0">
                <a:ln>
                  <a:noFill/>
                </a:ln>
                <a:solidFill>
                  <a:schemeClr val="tx1"/>
                </a:solidFill>
                <a:effectLst/>
                <a:ea typeface="Calibri" pitchFamily="34" charset="0"/>
                <a:cs typeface="Times New Roman" pitchFamily="18" charset="0"/>
              </a:rPr>
              <a:t>Semplificazione e miglioramento delle procedure interne ed aumento delle risorse disponibili</a:t>
            </a:r>
            <a:r>
              <a:rPr kumimoji="0" lang="it-IT" sz="2000" b="0" i="0" u="none" strike="noStrike" cap="none" normalizeH="0" baseline="0" dirty="0" smtClean="0">
                <a:ln>
                  <a:noFill/>
                </a:ln>
                <a:solidFill>
                  <a:schemeClr val="tx1"/>
                </a:solidFill>
                <a:effectLst/>
                <a:ea typeface="Calibri" pitchFamily="34" charset="0"/>
                <a:cs typeface="Times New Roman" pitchFamily="18" charset="0"/>
              </a:rPr>
              <a:t> (Abruzzo </a:t>
            </a:r>
            <a:r>
              <a:rPr kumimoji="0" lang="it-IT" sz="2000" b="0" i="0" u="none" strike="noStrike" cap="none" normalizeH="0" baseline="0" dirty="0" err="1" smtClean="0">
                <a:ln>
                  <a:noFill/>
                </a:ln>
                <a:solidFill>
                  <a:schemeClr val="tx1"/>
                </a:solidFill>
                <a:effectLst/>
                <a:ea typeface="Calibri" pitchFamily="34" charset="0"/>
                <a:cs typeface="Times New Roman" pitchFamily="18" charset="0"/>
              </a:rPr>
              <a:t>Engineering</a:t>
            </a:r>
            <a:r>
              <a:rPr kumimoji="0" lang="it-IT" sz="2000" b="0" i="0" u="none" strike="noStrike" cap="none" normalizeH="0" baseline="0" dirty="0" smtClean="0">
                <a:ln>
                  <a:noFill/>
                </a:ln>
                <a:solidFill>
                  <a:schemeClr val="tx1"/>
                </a:solidFill>
                <a:effectLst/>
                <a:ea typeface="Calibri" pitchFamily="34" charset="0"/>
                <a:cs typeface="Times New Roman" pitchFamily="18" charset="0"/>
              </a:rPr>
              <a:t>)</a:t>
            </a:r>
          </a:p>
          <a:p>
            <a:pPr marL="0" marR="0" lvl="0" indent="0" algn="just" defTabSz="914400" rtl="0" eaLnBrk="0" fontAlgn="base" latinLnBrk="0" hangingPunct="0">
              <a:lnSpc>
                <a:spcPct val="100000"/>
              </a:lnSpc>
              <a:spcBef>
                <a:spcPct val="0"/>
              </a:spcBef>
              <a:spcAft>
                <a:spcPct val="0"/>
              </a:spcAft>
              <a:buClrTx/>
              <a:buSzTx/>
              <a:buFontTx/>
              <a:buChar char="•"/>
              <a:tabLst/>
            </a:pPr>
            <a:endParaRPr lang="it-IT" sz="2000" dirty="0" smtClean="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Char char="•"/>
              <a:tabLst/>
            </a:pPr>
            <a:endParaRPr kumimoji="0" lang="it-IT" sz="2000" b="0" i="0" u="none" strike="noStrike" cap="none" normalizeH="0" baseline="0" dirty="0" smtClean="0">
              <a:ln>
                <a:noFill/>
              </a:ln>
              <a:solidFill>
                <a:schemeClr val="tx1"/>
              </a:solidFill>
              <a:effectLst/>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lang="it-IT" sz="2000" dirty="0" smtClean="0">
                <a:cs typeface="Times New Roman" pitchFamily="18" charset="0"/>
              </a:rPr>
              <a:t> </a:t>
            </a:r>
            <a:r>
              <a:rPr lang="it-IT" sz="2000" b="1" dirty="0" smtClean="0">
                <a:cs typeface="Times New Roman" pitchFamily="18" charset="0"/>
              </a:rPr>
              <a:t>CRITICITA’</a:t>
            </a:r>
          </a:p>
          <a:p>
            <a:pPr marL="0" marR="0" lvl="0" indent="0" algn="just" defTabSz="914400" rtl="0" eaLnBrk="0" fontAlgn="base" latinLnBrk="0" hangingPunct="0">
              <a:lnSpc>
                <a:spcPct val="100000"/>
              </a:lnSpc>
              <a:spcBef>
                <a:spcPct val="0"/>
              </a:spcBef>
              <a:spcAft>
                <a:spcPct val="0"/>
              </a:spcAft>
              <a:buClrTx/>
              <a:buSzTx/>
              <a:tabLst/>
            </a:pPr>
            <a:r>
              <a:rPr kumimoji="0" lang="it-IT" sz="2000" b="0" i="0" u="none" strike="noStrike" cap="none" normalizeH="0" baseline="0" dirty="0" smtClean="0">
                <a:ln>
                  <a:noFill/>
                </a:ln>
                <a:solidFill>
                  <a:schemeClr val="tx1"/>
                </a:solidFill>
                <a:effectLst/>
                <a:cs typeface="Times New Roman" pitchFamily="18" charset="0"/>
              </a:rPr>
              <a:t>Divisione del</a:t>
            </a:r>
            <a:r>
              <a:rPr kumimoji="0" lang="it-IT" sz="2000" b="0" i="0" u="none" strike="noStrike" cap="none" normalizeH="0" dirty="0" smtClean="0">
                <a:ln>
                  <a:noFill/>
                </a:ln>
                <a:solidFill>
                  <a:schemeClr val="tx1"/>
                </a:solidFill>
                <a:effectLst/>
                <a:cs typeface="Times New Roman" pitchFamily="18" charset="0"/>
              </a:rPr>
              <a:t> cratere in due Aree ciascuna con in proprio Ufficio Speciale per la Ricostruzione con </a:t>
            </a:r>
            <a:r>
              <a:rPr kumimoji="0" lang="it-IT" sz="2000" b="0" i="0" u="none" strike="noStrike" cap="none" normalizeH="0" baseline="0" dirty="0" smtClean="0">
                <a:ln>
                  <a:noFill/>
                </a:ln>
                <a:solidFill>
                  <a:schemeClr val="tx1"/>
                </a:solidFill>
                <a:effectLst/>
                <a:cs typeface="Times New Roman" pitchFamily="18" charset="0"/>
              </a:rPr>
              <a:t>diversi compiti e modalità operative ma stesso</a:t>
            </a:r>
            <a:r>
              <a:rPr kumimoji="0" lang="it-IT" sz="2000" b="0" i="0" u="none" strike="noStrike" cap="none" normalizeH="0" dirty="0" smtClean="0">
                <a:ln>
                  <a:noFill/>
                </a:ln>
                <a:solidFill>
                  <a:schemeClr val="tx1"/>
                </a:solidFill>
                <a:effectLst/>
                <a:cs typeface="Times New Roman" pitchFamily="18" charset="0"/>
              </a:rPr>
              <a:t> numero di risorse umane</a:t>
            </a:r>
          </a:p>
          <a:p>
            <a:pPr marL="0" marR="0" lvl="0" indent="0" algn="just" defTabSz="914400" rtl="0" eaLnBrk="0" fontAlgn="base" latinLnBrk="0" hangingPunct="0">
              <a:lnSpc>
                <a:spcPct val="100000"/>
              </a:lnSpc>
              <a:spcBef>
                <a:spcPct val="0"/>
              </a:spcBef>
              <a:spcAft>
                <a:spcPct val="0"/>
              </a:spcAft>
              <a:buClrTx/>
              <a:buSzTx/>
              <a:tabLst/>
            </a:pPr>
            <a:r>
              <a:rPr lang="it-IT" sz="2000" baseline="0" dirty="0" smtClean="0">
                <a:cs typeface="Times New Roman" pitchFamily="18" charset="0"/>
              </a:rPr>
              <a:t>Grande</a:t>
            </a:r>
            <a:r>
              <a:rPr lang="it-IT" sz="2000" dirty="0" smtClean="0">
                <a:cs typeface="Times New Roman" pitchFamily="18" charset="0"/>
              </a:rPr>
              <a:t> ritardo nella predisposizione delle integrazione dei progetti</a:t>
            </a:r>
            <a:endParaRPr kumimoji="0" lang="it-IT" sz="2000" b="0" i="0" u="none" strike="noStrike" cap="none" normalizeH="0" baseline="0" dirty="0" smtClean="0">
              <a:ln>
                <a:noFill/>
              </a:ln>
              <a:solidFill>
                <a:schemeClr val="tx1"/>
              </a:solidFill>
              <a:effectLst/>
              <a:cs typeface="Arial" pitchFamily="34" charset="0"/>
            </a:endParaRPr>
          </a:p>
        </p:txBody>
      </p:sp>
      <p:graphicFrame>
        <p:nvGraphicFramePr>
          <p:cNvPr id="20" name="Oggetto 19"/>
          <p:cNvGraphicFramePr>
            <a:graphicFrameLocks noChangeAspect="1"/>
          </p:cNvGraphicFramePr>
          <p:nvPr/>
        </p:nvGraphicFramePr>
        <p:xfrm>
          <a:off x="3275107" y="1503879"/>
          <a:ext cx="5619750" cy="1533525"/>
        </p:xfrm>
        <a:graphic>
          <a:graphicData uri="http://schemas.openxmlformats.org/presentationml/2006/ole">
            <p:oleObj spid="_x0000_s68619" name="Foglio di lavoro" r:id="rId5" imgW="5619702" imgH="1533620" progId="Excel.Sheet.12">
              <p:embed/>
            </p:oleObj>
          </a:graphicData>
        </a:graphic>
      </p:graphicFrame>
      <p:pic>
        <p:nvPicPr>
          <p:cNvPr id="12" name="Immagine 11"/>
          <p:cNvPicPr>
            <a:picLocks noChangeAspect="1"/>
          </p:cNvPicPr>
          <p:nvPr/>
        </p:nvPicPr>
        <p:blipFill rotWithShape="1">
          <a:blip r:embed="rId6">
            <a:extLst>
              <a:ext uri="{28A0092B-C50C-407E-A947-70E740481C1C}">
                <a14:useLocalDpi xmlns="" xmlns:a14="http://schemas.microsoft.com/office/drawing/2010/main" val="0"/>
              </a:ext>
            </a:extLst>
          </a:blip>
          <a:srcRect t="-1" r="81607" b="-181"/>
          <a:stretch/>
        </p:blipFill>
        <p:spPr>
          <a:xfrm>
            <a:off x="-1" y="0"/>
            <a:ext cx="2238375" cy="6858000"/>
          </a:xfrm>
          <a:prstGeom prst="rect">
            <a:avLst/>
          </a:prstGeom>
        </p:spPr>
      </p:pic>
      <p:sp>
        <p:nvSpPr>
          <p:cNvPr id="15" name="CasellaDiTesto 14"/>
          <p:cNvSpPr txBox="1"/>
          <p:nvPr/>
        </p:nvSpPr>
        <p:spPr>
          <a:xfrm>
            <a:off x="-145528" y="1103388"/>
            <a:ext cx="2530101" cy="215444"/>
          </a:xfrm>
          <a:prstGeom prst="rect">
            <a:avLst/>
          </a:prstGeom>
          <a:noFill/>
        </p:spPr>
        <p:txBody>
          <a:bodyPr wrap="square" rtlCol="0">
            <a:spAutoFit/>
          </a:bodyPr>
          <a:lstStyle/>
          <a:p>
            <a:pPr algn="ctr"/>
            <a:r>
              <a:rPr lang="it-IT" sz="800" b="1" dirty="0" smtClean="0">
                <a:solidFill>
                  <a:srgbClr val="FFCC00"/>
                </a:solidFill>
                <a:latin typeface="Arial" panose="020B0604020202020204" pitchFamily="34" charset="0"/>
                <a:cs typeface="Arial" panose="020B0604020202020204" pitchFamily="34" charset="0"/>
              </a:rPr>
              <a:t>Ufficio Speciale per la Ricostruzione L’Aquila</a:t>
            </a:r>
            <a:endParaRPr lang="it-IT" sz="800" b="1" dirty="0">
              <a:solidFill>
                <a:srgbClr val="FFCC00"/>
              </a:solidFill>
              <a:latin typeface="Arial" panose="020B0604020202020204" pitchFamily="34" charset="0"/>
              <a:cs typeface="Arial" panose="020B0604020202020204" pitchFamily="34" charset="0"/>
            </a:endParaRPr>
          </a:p>
        </p:txBody>
      </p:sp>
      <p:pic>
        <p:nvPicPr>
          <p:cNvPr id="16" name="Immagine 15"/>
          <p:cNvPicPr>
            <a:picLocks noChangeAspect="1"/>
          </p:cNvPicPr>
          <p:nvPr/>
        </p:nvPicPr>
        <p:blipFill rotWithShape="1">
          <a:blip r:embed="rId7">
            <a:extLst>
              <a:ext uri="{BEBA8EAE-BF5A-486C-A8C5-ECC9F3942E4B}">
                <a14:imgProps xmlns="" xmlns:a14="http://schemas.microsoft.com/office/drawing/2010/main">
                  <a14:imgLayer r:embed="rId9">
                    <a14:imgEffect>
                      <a14:artisticCrisscrossEtching/>
                    </a14:imgEffect>
                  </a14:imgLayer>
                </a14:imgProps>
              </a:ext>
              <a:ext uri="{28A0092B-C50C-407E-A947-70E740481C1C}">
                <a14:useLocalDpi xmlns="" xmlns:a14="http://schemas.microsoft.com/office/drawing/2010/main" val="0"/>
              </a:ext>
            </a:extLst>
          </a:blip>
          <a:srcRect l="16280" t="17124" r="15682" b="26347"/>
          <a:stretch/>
        </p:blipFill>
        <p:spPr>
          <a:xfrm>
            <a:off x="23271" y="32516"/>
            <a:ext cx="2224629" cy="1140835"/>
          </a:xfrm>
          <a:prstGeom prst="rect">
            <a:avLst/>
          </a:prstGeom>
        </p:spPr>
      </p:pic>
      <p:sp>
        <p:nvSpPr>
          <p:cNvPr id="17" name="Segnaposto piè di pagina 3"/>
          <p:cNvSpPr>
            <a:spLocks noGrp="1"/>
          </p:cNvSpPr>
          <p:nvPr>
            <p:ph type="ftr" sz="quarter" idx="11"/>
          </p:nvPr>
        </p:nvSpPr>
        <p:spPr>
          <a:xfrm>
            <a:off x="2143460" y="6069430"/>
            <a:ext cx="7879977" cy="764477"/>
          </a:xfrm>
        </p:spPr>
        <p:txBody>
          <a:bodyPr/>
          <a:lstStyle/>
          <a:p>
            <a:pPr algn="ctr"/>
            <a:r>
              <a:rPr lang="en-US" sz="1600" b="1" i="1" dirty="0" smtClean="0"/>
              <a:t>Convegno“5 anni dopo” – 5 </a:t>
            </a:r>
            <a:r>
              <a:rPr lang="it-IT" sz="1600" b="1" i="1" dirty="0" smtClean="0"/>
              <a:t>Aprile</a:t>
            </a:r>
            <a:r>
              <a:rPr lang="en-US" sz="1600" b="1" i="1" dirty="0" smtClean="0"/>
              <a:t> 2014</a:t>
            </a:r>
          </a:p>
        </p:txBody>
      </p:sp>
      <p:sp>
        <p:nvSpPr>
          <p:cNvPr id="18" name="Rettangolo 17"/>
          <p:cNvSpPr/>
          <p:nvPr/>
        </p:nvSpPr>
        <p:spPr>
          <a:xfrm>
            <a:off x="153287" y="2276739"/>
            <a:ext cx="1912748" cy="1077218"/>
          </a:xfrm>
          <a:prstGeom prst="rect">
            <a:avLst/>
          </a:prstGeom>
          <a:noFill/>
          <a:ln w="19050">
            <a:solidFill>
              <a:srgbClr val="FFC000"/>
            </a:solidFill>
          </a:ln>
          <a:effectLst>
            <a:outerShdw dist="38100" dir="2700000" sx="69000" sy="69000" algn="tl" rotWithShape="0">
              <a:prstClr val="black">
                <a:alpha val="38000"/>
              </a:prstClr>
            </a:outerShdw>
            <a:softEdge rad="0"/>
          </a:effectLst>
        </p:spPr>
        <p:txBody>
          <a:bodyPr wrap="square">
            <a:spAutoFit/>
          </a:bodyPr>
          <a:lstStyle/>
          <a:p>
            <a:pPr algn="ctr"/>
            <a:r>
              <a:rPr lang="it-IT" sz="2000" b="1" i="1" dirty="0" smtClean="0">
                <a:solidFill>
                  <a:srgbClr val="FFCC00"/>
                </a:solidFill>
              </a:rPr>
              <a:t>Attività istruttoria</a:t>
            </a:r>
          </a:p>
          <a:p>
            <a:pPr algn="ctr"/>
            <a:r>
              <a:rPr lang="it-IT" sz="2400" b="1" i="1" dirty="0" smtClean="0">
                <a:solidFill>
                  <a:srgbClr val="FFCC00"/>
                </a:solidFill>
              </a:rPr>
              <a:t>USRA</a:t>
            </a:r>
            <a:endParaRPr lang="it-IT" sz="2400" i="1" dirty="0">
              <a:solidFill>
                <a:srgbClr val="FFCC00"/>
              </a:solidFill>
            </a:endParaRPr>
          </a:p>
        </p:txBody>
      </p:sp>
      <p:pic>
        <p:nvPicPr>
          <p:cNvPr id="19" name="Immagine 18"/>
          <p:cNvPicPr>
            <a:picLocks noChangeAspect="1"/>
          </p:cNvPicPr>
          <p:nvPr/>
        </p:nvPicPr>
        <p:blipFill>
          <a:blip r:embed="rId10">
            <a:extLst>
              <a:ext uri="{28A0092B-C50C-407E-A947-70E740481C1C}">
                <a14:useLocalDpi xmlns="" xmlns:a14="http://schemas.microsoft.com/office/drawing/2010/main" val="0"/>
              </a:ext>
            </a:extLst>
          </a:blip>
          <a:stretch>
            <a:fillRect/>
          </a:stretch>
        </p:blipFill>
        <p:spPr>
          <a:xfrm>
            <a:off x="11400670" y="6247349"/>
            <a:ext cx="490373" cy="634183"/>
          </a:xfrm>
          <a:prstGeom prst="rect">
            <a:avLst/>
          </a:prstGeom>
        </p:spPr>
      </p:pic>
      <p:pic>
        <p:nvPicPr>
          <p:cNvPr id="21" name="Immagine 20" descr="Descrizione: images"/>
          <p:cNvPicPr/>
          <p:nvPr/>
        </p:nvPicPr>
        <p:blipFill>
          <a:blip r:embed="rId11"/>
          <a:srcRect/>
          <a:stretch>
            <a:fillRect/>
          </a:stretch>
        </p:blipFill>
        <p:spPr bwMode="auto">
          <a:xfrm>
            <a:off x="10809156" y="6262233"/>
            <a:ext cx="516349" cy="550320"/>
          </a:xfrm>
          <a:prstGeom prst="rect">
            <a:avLst/>
          </a:prstGeom>
          <a:noFill/>
          <a:ln w="9525">
            <a:solidFill>
              <a:schemeClr val="accent1"/>
            </a:solidFill>
            <a:miter lim="800000"/>
            <a:headEnd/>
            <a:tailEnd/>
          </a:ln>
        </p:spPr>
      </p:pic>
      <p:sp>
        <p:nvSpPr>
          <p:cNvPr id="3" name="Segnaposto numero diapositiva 2"/>
          <p:cNvSpPr>
            <a:spLocks noGrp="1"/>
          </p:cNvSpPr>
          <p:nvPr>
            <p:ph type="sldNum" sz="quarter" idx="12"/>
          </p:nvPr>
        </p:nvSpPr>
        <p:spPr/>
        <p:txBody>
          <a:bodyPr/>
          <a:lstStyle/>
          <a:p>
            <a:fld id="{D57F1E4F-1CFF-5643-939E-02111984F565}" type="slidenum">
              <a:rPr lang="en-US" smtClean="0"/>
              <a:pPr/>
              <a:t>29</a:t>
            </a:fld>
            <a:endParaRPr lang="en-US" dirty="0"/>
          </a:p>
        </p:txBody>
      </p:sp>
    </p:spTree>
    <p:extLst>
      <p:ext uri="{BB962C8B-B14F-4D97-AF65-F5344CB8AC3E}">
        <p14:creationId xmlns="" xmlns:p14="http://schemas.microsoft.com/office/powerpoint/2010/main" val="565149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2590800" y="1877675"/>
            <a:ext cx="7067550" cy="3448050"/>
          </a:xfrm>
          <a:solidFill>
            <a:schemeClr val="bg1">
              <a:lumMod val="95000"/>
            </a:schemeClr>
          </a:solidFill>
          <a:effectLst/>
        </p:spPr>
        <p:txBody>
          <a:bodyPr>
            <a:normAutofit fontScale="90000"/>
          </a:bodyPr>
          <a:lstStyle/>
          <a:p>
            <a:pPr lvl="0" algn="l"/>
            <a:r>
              <a:rPr lang="it-IT" sz="1100" dirty="0" smtClean="0"/>
              <a:t/>
            </a:r>
            <a:br>
              <a:rPr lang="it-IT" sz="1100" dirty="0" smtClean="0"/>
            </a:br>
            <a:r>
              <a:rPr lang="it-IT" sz="1100" b="1" dirty="0" smtClean="0"/>
              <a:t> </a:t>
            </a:r>
            <a:r>
              <a:rPr lang="it-IT" sz="1100" dirty="0" smtClean="0"/>
              <a:t/>
            </a:r>
            <a:br>
              <a:rPr lang="it-IT" sz="1100" dirty="0" smtClean="0"/>
            </a:br>
            <a:r>
              <a:rPr lang="it-IT" sz="2000" b="1" dirty="0" smtClean="0"/>
              <a:t/>
            </a:r>
            <a:br>
              <a:rPr lang="it-IT" sz="2000" b="1" dirty="0" smtClean="0"/>
            </a:br>
            <a:r>
              <a:rPr lang="it-IT" sz="2000" dirty="0" smtClean="0"/>
              <a:t/>
            </a:r>
            <a:br>
              <a:rPr lang="it-IT" sz="2000" dirty="0" smtClean="0"/>
            </a:br>
            <a:r>
              <a:rPr lang="it-IT" sz="2000" b="1" dirty="0" smtClean="0"/>
              <a:t>Nel quadro dell’Intesa tra Governo centrale e locale, è costituito l’</a:t>
            </a:r>
            <a:r>
              <a:rPr lang="it-IT" sz="2200" b="1" dirty="0" smtClean="0">
                <a:solidFill>
                  <a:srgbClr val="003399"/>
                </a:solidFill>
              </a:rPr>
              <a:t>USRA</a:t>
            </a:r>
            <a:r>
              <a:rPr lang="it-IT" sz="2700" b="1" dirty="0" smtClean="0">
                <a:solidFill>
                  <a:srgbClr val="003399"/>
                </a:solidFill>
              </a:rPr>
              <a:t> </a:t>
            </a:r>
            <a:r>
              <a:rPr lang="it-IT" sz="2000" b="1" dirty="0" smtClean="0"/>
              <a:t>per attuare e, laddove necessario, interpretare i principi della </a:t>
            </a:r>
            <a:r>
              <a:rPr lang="it-IT" sz="2200" b="1" i="1" dirty="0" smtClean="0">
                <a:solidFill>
                  <a:srgbClr val="003399"/>
                </a:solidFill>
              </a:rPr>
              <a:t>Nuova </a:t>
            </a:r>
            <a:r>
              <a:rPr lang="it-IT" sz="2200" b="1" i="1" dirty="0" err="1" smtClean="0">
                <a:solidFill>
                  <a:srgbClr val="003399"/>
                </a:solidFill>
              </a:rPr>
              <a:t>governance</a:t>
            </a:r>
            <a:r>
              <a:rPr lang="it-IT" sz="2200" dirty="0" smtClean="0"/>
              <a:t>.</a:t>
            </a:r>
            <a:br>
              <a:rPr lang="it-IT" sz="2200" dirty="0" smtClean="0"/>
            </a:br>
            <a:r>
              <a:rPr lang="it-IT" sz="2200" dirty="0" smtClean="0"/>
              <a:t>                                                      </a:t>
            </a:r>
            <a:r>
              <a:rPr lang="it-IT" sz="2700" b="1" dirty="0" smtClean="0">
                <a:solidFill>
                  <a:srgbClr val="003399"/>
                </a:solidFill>
              </a:rPr>
              <a:t>COMPITI PRINCIPALI</a:t>
            </a:r>
            <a:r>
              <a:rPr lang="it-IT" sz="2000" dirty="0" smtClean="0"/>
              <a:t/>
            </a:r>
            <a:br>
              <a:rPr lang="it-IT" sz="2000" dirty="0" smtClean="0"/>
            </a:br>
            <a:r>
              <a:rPr lang="it-IT" sz="2000" b="1" i="1" dirty="0" smtClean="0"/>
              <a:t>1. </a:t>
            </a:r>
            <a:r>
              <a:rPr lang="it-IT" sz="2000" b="1" i="1" u="sng" dirty="0" smtClean="0">
                <a:solidFill>
                  <a:srgbClr val="003399"/>
                </a:solidFill>
              </a:rPr>
              <a:t>istruttoria</a:t>
            </a:r>
            <a:r>
              <a:rPr lang="it-IT" sz="2000" b="1" i="1" dirty="0" smtClean="0"/>
              <a:t> delle richieste di contributo per la ricostruzione degli immobili privati</a:t>
            </a:r>
            <a:br>
              <a:rPr lang="it-IT" sz="2000" b="1" i="1" dirty="0" smtClean="0"/>
            </a:br>
            <a:r>
              <a:rPr lang="it-IT" sz="2000" b="1" i="1" dirty="0" smtClean="0"/>
              <a:t>2. controllo e </a:t>
            </a:r>
            <a:r>
              <a:rPr lang="it-IT" sz="2000" b="1" i="1" u="sng" dirty="0" smtClean="0">
                <a:solidFill>
                  <a:srgbClr val="003399"/>
                </a:solidFill>
              </a:rPr>
              <a:t>assistenza tecnica</a:t>
            </a:r>
            <a:r>
              <a:rPr lang="it-IT" sz="2000" b="1" i="1" dirty="0" smtClean="0">
                <a:solidFill>
                  <a:srgbClr val="003399"/>
                </a:solidFill>
              </a:rPr>
              <a:t> </a:t>
            </a:r>
            <a:r>
              <a:rPr lang="it-IT" sz="2000" b="1" i="1" dirty="0" smtClean="0"/>
              <a:t>alla ricostruzione pubblica e privata</a:t>
            </a:r>
            <a:br>
              <a:rPr lang="it-IT" sz="2000" b="1" i="1" dirty="0" smtClean="0"/>
            </a:br>
            <a:r>
              <a:rPr lang="it-IT" sz="2000" b="1" i="1" dirty="0" smtClean="0"/>
              <a:t>3. </a:t>
            </a:r>
            <a:r>
              <a:rPr lang="it-IT" sz="2000" b="1" i="1" u="sng" dirty="0" smtClean="0">
                <a:solidFill>
                  <a:srgbClr val="003399"/>
                </a:solidFill>
              </a:rPr>
              <a:t>monitoraggio dell’impegno finanziario </a:t>
            </a:r>
            <a:r>
              <a:rPr lang="it-IT" sz="2000" b="1" i="1" dirty="0" smtClean="0"/>
              <a:t>e attuativo degli interventi</a:t>
            </a:r>
            <a:br>
              <a:rPr lang="it-IT" sz="2000" b="1" i="1" dirty="0" smtClean="0"/>
            </a:br>
            <a:r>
              <a:rPr lang="it-IT" sz="2000" b="1" i="1" dirty="0" smtClean="0"/>
              <a:t>verifica della qualità della ricostruzione</a:t>
            </a:r>
            <a:br>
              <a:rPr lang="it-IT" sz="2000" b="1" i="1" dirty="0" smtClean="0"/>
            </a:br>
            <a:r>
              <a:rPr lang="it-IT" sz="2000" b="1" i="1" dirty="0" smtClean="0"/>
              <a:t>4. programmazione, valutazione, controllo, attivazione delle </a:t>
            </a:r>
            <a:r>
              <a:rPr lang="it-IT" sz="2000" b="1" i="1" u="sng" dirty="0" smtClean="0">
                <a:solidFill>
                  <a:srgbClr val="003399"/>
                </a:solidFill>
              </a:rPr>
              <a:t>nuove procedure</a:t>
            </a:r>
            <a:r>
              <a:rPr lang="it-IT" sz="2000" b="1" i="1" dirty="0" smtClean="0">
                <a:solidFill>
                  <a:srgbClr val="003399"/>
                </a:solidFill>
              </a:rPr>
              <a:t> </a:t>
            </a:r>
            <a:br>
              <a:rPr lang="it-IT" sz="2000" b="1" i="1" dirty="0" smtClean="0">
                <a:solidFill>
                  <a:srgbClr val="003399"/>
                </a:solidFill>
              </a:rPr>
            </a:br>
            <a:r>
              <a:rPr lang="it-IT" sz="2000" b="1" i="1" dirty="0" smtClean="0"/>
              <a:t>5. garantire la </a:t>
            </a:r>
            <a:r>
              <a:rPr lang="it-IT" sz="2000" b="1" i="1" u="sng" dirty="0" smtClean="0">
                <a:solidFill>
                  <a:srgbClr val="003399"/>
                </a:solidFill>
              </a:rPr>
              <a:t>trasparenza</a:t>
            </a:r>
            <a:r>
              <a:rPr lang="it-IT" sz="2000" b="1" i="1" dirty="0" smtClean="0"/>
              <a:t> verso lo Stato (monitoraggio) ed i cittadini (open data)</a:t>
            </a:r>
            <a:endParaRPr lang="it-IT" sz="2800" b="1" i="1" dirty="0"/>
          </a:p>
        </p:txBody>
      </p:sp>
      <p:pic>
        <p:nvPicPr>
          <p:cNvPr id="9" name="Immagine 8"/>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0268510" y="0"/>
            <a:ext cx="1923490" cy="1376845"/>
          </a:xfrm>
          <a:prstGeom prst="rect">
            <a:avLst/>
          </a:prstGeom>
        </p:spPr>
      </p:pic>
      <p:pic>
        <p:nvPicPr>
          <p:cNvPr id="11" name="Immagine 10"/>
          <p:cNvPicPr>
            <a:picLocks noChangeAspect="1"/>
          </p:cNvPicPr>
          <p:nvPr/>
        </p:nvPicPr>
        <p:blipFill rotWithShape="1">
          <a:blip r:embed="rId4">
            <a:extLst>
              <a:ext uri="{28A0092B-C50C-407E-A947-70E740481C1C}">
                <a14:useLocalDpi xmlns="" xmlns:a14="http://schemas.microsoft.com/office/drawing/2010/main" val="0"/>
              </a:ext>
            </a:extLst>
          </a:blip>
          <a:srcRect t="-1" r="81607" b="-181"/>
          <a:stretch/>
        </p:blipFill>
        <p:spPr>
          <a:xfrm>
            <a:off x="-1" y="0"/>
            <a:ext cx="2238375" cy="6858000"/>
          </a:xfrm>
          <a:prstGeom prst="rect">
            <a:avLst/>
          </a:prstGeom>
        </p:spPr>
      </p:pic>
      <p:sp>
        <p:nvSpPr>
          <p:cNvPr id="12" name="CasellaDiTesto 11"/>
          <p:cNvSpPr txBox="1"/>
          <p:nvPr/>
        </p:nvSpPr>
        <p:spPr>
          <a:xfrm>
            <a:off x="-145528" y="1103388"/>
            <a:ext cx="2530101" cy="215444"/>
          </a:xfrm>
          <a:prstGeom prst="rect">
            <a:avLst/>
          </a:prstGeom>
          <a:noFill/>
        </p:spPr>
        <p:txBody>
          <a:bodyPr wrap="square" rtlCol="0">
            <a:spAutoFit/>
          </a:bodyPr>
          <a:lstStyle/>
          <a:p>
            <a:pPr algn="ctr"/>
            <a:r>
              <a:rPr lang="it-IT" sz="800" b="1" dirty="0" smtClean="0">
                <a:solidFill>
                  <a:srgbClr val="FFCC00"/>
                </a:solidFill>
                <a:latin typeface="Arial" panose="020B0604020202020204" pitchFamily="34" charset="0"/>
                <a:cs typeface="Arial" panose="020B0604020202020204" pitchFamily="34" charset="0"/>
              </a:rPr>
              <a:t>Ufficio Speciale per la Ricostruzione L’Aquila</a:t>
            </a:r>
            <a:endParaRPr lang="it-IT" sz="800" b="1" dirty="0">
              <a:solidFill>
                <a:srgbClr val="FFCC00"/>
              </a:solidFill>
              <a:latin typeface="Arial" panose="020B0604020202020204" pitchFamily="34" charset="0"/>
              <a:cs typeface="Arial" panose="020B0604020202020204" pitchFamily="34" charset="0"/>
            </a:endParaRPr>
          </a:p>
        </p:txBody>
      </p:sp>
      <p:pic>
        <p:nvPicPr>
          <p:cNvPr id="15" name="Immagine 14"/>
          <p:cNvPicPr>
            <a:picLocks noChangeAspect="1"/>
          </p:cNvPicPr>
          <p:nvPr/>
        </p:nvPicPr>
        <p:blipFill rotWithShape="1">
          <a:blip r:embed="rId5">
            <a:extLst>
              <a:ext uri="{BEBA8EAE-BF5A-486C-A8C5-ECC9F3942E4B}">
                <a14:imgProps xmlns="" xmlns:a14="http://schemas.microsoft.com/office/drawing/2010/main">
                  <a14:imgLayer r:embed="rId6">
                    <a14:imgEffect>
                      <a14:artisticCrisscrossEtching/>
                    </a14:imgEffect>
                  </a14:imgLayer>
                </a14:imgProps>
              </a:ext>
              <a:ext uri="{28A0092B-C50C-407E-A947-70E740481C1C}">
                <a14:useLocalDpi xmlns="" xmlns:a14="http://schemas.microsoft.com/office/drawing/2010/main" val="0"/>
              </a:ext>
            </a:extLst>
          </a:blip>
          <a:srcRect l="16280" t="17124" r="15682" b="26347"/>
          <a:stretch/>
        </p:blipFill>
        <p:spPr>
          <a:xfrm>
            <a:off x="23271" y="32516"/>
            <a:ext cx="2224629" cy="1140835"/>
          </a:xfrm>
          <a:prstGeom prst="rect">
            <a:avLst/>
          </a:prstGeom>
        </p:spPr>
      </p:pic>
      <p:sp>
        <p:nvSpPr>
          <p:cNvPr id="16" name="Segnaposto piè di pagina 3"/>
          <p:cNvSpPr>
            <a:spLocks noGrp="1"/>
          </p:cNvSpPr>
          <p:nvPr>
            <p:ph type="ftr" sz="quarter" idx="11"/>
          </p:nvPr>
        </p:nvSpPr>
        <p:spPr>
          <a:xfrm>
            <a:off x="2143460" y="6069430"/>
            <a:ext cx="7879977" cy="764477"/>
          </a:xfrm>
        </p:spPr>
        <p:txBody>
          <a:bodyPr/>
          <a:lstStyle/>
          <a:p>
            <a:pPr algn="ctr"/>
            <a:r>
              <a:rPr lang="en-US" sz="1600" b="1" i="1" dirty="0" smtClean="0"/>
              <a:t>Convegno“5 anni dopo” – 5 </a:t>
            </a:r>
            <a:r>
              <a:rPr lang="it-IT" sz="1600" b="1" i="1" dirty="0" smtClean="0"/>
              <a:t>Aprile</a:t>
            </a:r>
            <a:r>
              <a:rPr lang="en-US" sz="1600" b="1" i="1" dirty="0" smtClean="0"/>
              <a:t> 2014</a:t>
            </a:r>
          </a:p>
        </p:txBody>
      </p:sp>
      <p:sp>
        <p:nvSpPr>
          <p:cNvPr id="17" name="Rettangolo 16"/>
          <p:cNvSpPr/>
          <p:nvPr/>
        </p:nvSpPr>
        <p:spPr>
          <a:xfrm>
            <a:off x="153287" y="1877675"/>
            <a:ext cx="1912748" cy="1692771"/>
          </a:xfrm>
          <a:prstGeom prst="rect">
            <a:avLst/>
          </a:prstGeom>
          <a:noFill/>
          <a:ln w="19050">
            <a:solidFill>
              <a:srgbClr val="FFC000"/>
            </a:solidFill>
          </a:ln>
          <a:effectLst>
            <a:outerShdw dist="38100" dir="2700000" sx="69000" sy="69000" algn="tl" rotWithShape="0">
              <a:prstClr val="black">
                <a:alpha val="38000"/>
              </a:prstClr>
            </a:outerShdw>
            <a:softEdge rad="0"/>
          </a:effectLst>
        </p:spPr>
        <p:txBody>
          <a:bodyPr wrap="square">
            <a:spAutoFit/>
          </a:bodyPr>
          <a:lstStyle/>
          <a:p>
            <a:pPr algn="ctr"/>
            <a:r>
              <a:rPr lang="it-IT" sz="2000" b="1" i="1" dirty="0" smtClean="0">
                <a:solidFill>
                  <a:srgbClr val="FFCC00"/>
                </a:solidFill>
              </a:rPr>
              <a:t>Istituzione dell’Ufficio</a:t>
            </a:r>
          </a:p>
          <a:p>
            <a:pPr algn="ctr"/>
            <a:r>
              <a:rPr lang="it-IT" sz="2000" b="1" i="1" dirty="0" smtClean="0">
                <a:solidFill>
                  <a:srgbClr val="FFCC00"/>
                </a:solidFill>
              </a:rPr>
              <a:t>Speciale per la Ricostruzione</a:t>
            </a:r>
          </a:p>
          <a:p>
            <a:pPr algn="ctr"/>
            <a:r>
              <a:rPr lang="it-IT" sz="2400" b="1" i="1" dirty="0" smtClean="0">
                <a:solidFill>
                  <a:srgbClr val="FFCC00"/>
                </a:solidFill>
              </a:rPr>
              <a:t>USRA</a:t>
            </a:r>
            <a:endParaRPr lang="it-IT" sz="2400" i="1" dirty="0">
              <a:solidFill>
                <a:srgbClr val="FFCC00"/>
              </a:solidFill>
            </a:endParaRPr>
          </a:p>
        </p:txBody>
      </p:sp>
      <p:pic>
        <p:nvPicPr>
          <p:cNvPr id="18" name="Immagine 17"/>
          <p:cNvPicPr>
            <a:picLocks noChangeAspect="1"/>
          </p:cNvPicPr>
          <p:nvPr/>
        </p:nvPicPr>
        <p:blipFill>
          <a:blip r:embed="rId7">
            <a:extLst>
              <a:ext uri="{28A0092B-C50C-407E-A947-70E740481C1C}">
                <a14:useLocalDpi xmlns="" xmlns:a14="http://schemas.microsoft.com/office/drawing/2010/main" val="0"/>
              </a:ext>
            </a:extLst>
          </a:blip>
          <a:stretch>
            <a:fillRect/>
          </a:stretch>
        </p:blipFill>
        <p:spPr>
          <a:xfrm>
            <a:off x="11400670" y="6199724"/>
            <a:ext cx="490373" cy="634183"/>
          </a:xfrm>
          <a:prstGeom prst="rect">
            <a:avLst/>
          </a:prstGeom>
        </p:spPr>
      </p:pic>
      <p:pic>
        <p:nvPicPr>
          <p:cNvPr id="19" name="Immagine 18" descr="Descrizione: images"/>
          <p:cNvPicPr/>
          <p:nvPr/>
        </p:nvPicPr>
        <p:blipFill>
          <a:blip r:embed="rId8"/>
          <a:srcRect/>
          <a:stretch>
            <a:fillRect/>
          </a:stretch>
        </p:blipFill>
        <p:spPr bwMode="auto">
          <a:xfrm>
            <a:off x="10809156" y="6214608"/>
            <a:ext cx="516349" cy="550320"/>
          </a:xfrm>
          <a:prstGeom prst="rect">
            <a:avLst/>
          </a:prstGeom>
          <a:noFill/>
          <a:ln w="9525">
            <a:solidFill>
              <a:schemeClr val="accent1"/>
            </a:solidFill>
            <a:miter lim="800000"/>
            <a:headEnd/>
            <a:tailEnd/>
          </a:ln>
        </p:spPr>
      </p:pic>
      <p:sp>
        <p:nvSpPr>
          <p:cNvPr id="3" name="Segnaposto numero diapositiva 2"/>
          <p:cNvSpPr>
            <a:spLocks noGrp="1"/>
          </p:cNvSpPr>
          <p:nvPr>
            <p:ph type="sldNum" sz="quarter" idx="12"/>
          </p:nvPr>
        </p:nvSpPr>
        <p:spPr/>
        <p:txBody>
          <a:bodyPr/>
          <a:lstStyle/>
          <a:p>
            <a:fld id="{D57F1E4F-1CFF-5643-939E-02111984F565}" type="slidenum">
              <a:rPr lang="en-US" smtClean="0"/>
              <a:pPr/>
              <a:t>3</a:t>
            </a:fld>
            <a:endParaRPr lang="en-US" dirty="0"/>
          </a:p>
        </p:txBody>
      </p:sp>
    </p:spTree>
    <p:extLst>
      <p:ext uri="{BB962C8B-B14F-4D97-AF65-F5344CB8AC3E}">
        <p14:creationId xmlns="" xmlns:p14="http://schemas.microsoft.com/office/powerpoint/2010/main" val="101153319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0268510" y="0"/>
            <a:ext cx="1923490" cy="1376845"/>
          </a:xfrm>
          <a:prstGeom prst="rect">
            <a:avLst/>
          </a:prstGeom>
        </p:spPr>
      </p:pic>
      <p:sp>
        <p:nvSpPr>
          <p:cNvPr id="17" name="Segnaposto contenuto 11"/>
          <p:cNvSpPr txBox="1">
            <a:spLocks/>
          </p:cNvSpPr>
          <p:nvPr/>
        </p:nvSpPr>
        <p:spPr>
          <a:xfrm>
            <a:off x="1377109" y="1288973"/>
            <a:ext cx="9738910" cy="4340646"/>
          </a:xfrm>
          <a:prstGeom prst="rect">
            <a:avLst/>
          </a:prstGeom>
        </p:spPr>
        <p:txBody>
          <a:bodyPr vert="horz" lIns="91440" tIns="45720" rIns="91440" bIns="45720" rtlCol="0" anchor="t">
            <a:noAutofit/>
          </a:bodyPr>
          <a:lstStyle/>
          <a:p>
            <a:pPr algn="just"/>
            <a:endParaRPr lang="it-IT" dirty="0"/>
          </a:p>
        </p:txBody>
      </p:sp>
      <p:pic>
        <p:nvPicPr>
          <p:cNvPr id="16" name="Segnaposto contenuto 15" descr="slide attuazione.JPG"/>
          <p:cNvPicPr>
            <a:picLocks noGrp="1" noChangeAspect="1"/>
          </p:cNvPicPr>
          <p:nvPr>
            <p:ph idx="1"/>
          </p:nvPr>
        </p:nvPicPr>
        <p:blipFill>
          <a:blip r:embed="rId4"/>
          <a:stretch>
            <a:fillRect/>
          </a:stretch>
        </p:blipFill>
        <p:spPr>
          <a:xfrm>
            <a:off x="2530100" y="637724"/>
            <a:ext cx="7747936" cy="5582551"/>
          </a:xfrm>
        </p:spPr>
      </p:pic>
      <p:pic>
        <p:nvPicPr>
          <p:cNvPr id="11" name="Immagine 10"/>
          <p:cNvPicPr>
            <a:picLocks noChangeAspect="1"/>
          </p:cNvPicPr>
          <p:nvPr/>
        </p:nvPicPr>
        <p:blipFill rotWithShape="1">
          <a:blip r:embed="rId5">
            <a:extLst>
              <a:ext uri="{28A0092B-C50C-407E-A947-70E740481C1C}">
                <a14:useLocalDpi xmlns="" xmlns:a14="http://schemas.microsoft.com/office/drawing/2010/main" val="0"/>
              </a:ext>
            </a:extLst>
          </a:blip>
          <a:srcRect t="-1" r="81607" b="-181"/>
          <a:stretch/>
        </p:blipFill>
        <p:spPr>
          <a:xfrm>
            <a:off x="-1" y="0"/>
            <a:ext cx="2238375" cy="6858000"/>
          </a:xfrm>
          <a:prstGeom prst="rect">
            <a:avLst/>
          </a:prstGeom>
        </p:spPr>
      </p:pic>
      <p:sp>
        <p:nvSpPr>
          <p:cNvPr id="12" name="CasellaDiTesto 11"/>
          <p:cNvSpPr txBox="1"/>
          <p:nvPr/>
        </p:nvSpPr>
        <p:spPr>
          <a:xfrm>
            <a:off x="-145528" y="1103388"/>
            <a:ext cx="2530101" cy="215444"/>
          </a:xfrm>
          <a:prstGeom prst="rect">
            <a:avLst/>
          </a:prstGeom>
          <a:noFill/>
        </p:spPr>
        <p:txBody>
          <a:bodyPr wrap="square" rtlCol="0">
            <a:spAutoFit/>
          </a:bodyPr>
          <a:lstStyle/>
          <a:p>
            <a:pPr algn="ctr"/>
            <a:r>
              <a:rPr lang="it-IT" sz="800" b="1" dirty="0" smtClean="0">
                <a:solidFill>
                  <a:srgbClr val="FFCC00"/>
                </a:solidFill>
                <a:latin typeface="Arial" panose="020B0604020202020204" pitchFamily="34" charset="0"/>
                <a:cs typeface="Arial" panose="020B0604020202020204" pitchFamily="34" charset="0"/>
              </a:rPr>
              <a:t>Ufficio Speciale per la Ricostruzione L’Aquila</a:t>
            </a:r>
            <a:endParaRPr lang="it-IT" sz="800" b="1" dirty="0">
              <a:solidFill>
                <a:srgbClr val="FFCC00"/>
              </a:solidFill>
              <a:latin typeface="Arial" panose="020B0604020202020204" pitchFamily="34" charset="0"/>
              <a:cs typeface="Arial" panose="020B0604020202020204" pitchFamily="34" charset="0"/>
            </a:endParaRPr>
          </a:p>
        </p:txBody>
      </p:sp>
      <p:pic>
        <p:nvPicPr>
          <p:cNvPr id="15" name="Immagine 14"/>
          <p:cNvPicPr>
            <a:picLocks noChangeAspect="1"/>
          </p:cNvPicPr>
          <p:nvPr/>
        </p:nvPicPr>
        <p:blipFill rotWithShape="1">
          <a:blip r:embed="rId6">
            <a:extLst>
              <a:ext uri="{BEBA8EAE-BF5A-486C-A8C5-ECC9F3942E4B}">
                <a14:imgProps xmlns="" xmlns:a14="http://schemas.microsoft.com/office/drawing/2010/main">
                  <a14:imgLayer r:embed="rId7">
                    <a14:imgEffect>
                      <a14:artisticCrisscrossEtching/>
                    </a14:imgEffect>
                  </a14:imgLayer>
                </a14:imgProps>
              </a:ext>
              <a:ext uri="{28A0092B-C50C-407E-A947-70E740481C1C}">
                <a14:useLocalDpi xmlns="" xmlns:a14="http://schemas.microsoft.com/office/drawing/2010/main" val="0"/>
              </a:ext>
            </a:extLst>
          </a:blip>
          <a:srcRect l="16280" t="17124" r="15682" b="26347"/>
          <a:stretch/>
        </p:blipFill>
        <p:spPr>
          <a:xfrm>
            <a:off x="23271" y="32516"/>
            <a:ext cx="2224629" cy="1140835"/>
          </a:xfrm>
          <a:prstGeom prst="rect">
            <a:avLst/>
          </a:prstGeom>
        </p:spPr>
      </p:pic>
      <p:sp>
        <p:nvSpPr>
          <p:cNvPr id="18" name="Segnaposto piè di pagina 3"/>
          <p:cNvSpPr>
            <a:spLocks noGrp="1"/>
          </p:cNvSpPr>
          <p:nvPr>
            <p:ph type="ftr" sz="quarter" idx="11"/>
          </p:nvPr>
        </p:nvSpPr>
        <p:spPr>
          <a:xfrm>
            <a:off x="2143460" y="6069430"/>
            <a:ext cx="7879977" cy="764477"/>
          </a:xfrm>
        </p:spPr>
        <p:txBody>
          <a:bodyPr/>
          <a:lstStyle/>
          <a:p>
            <a:pPr algn="ctr"/>
            <a:r>
              <a:rPr lang="en-US" sz="1600" b="1" i="1" dirty="0" smtClean="0"/>
              <a:t>Convegno“5 anni dopo” – 5 </a:t>
            </a:r>
            <a:r>
              <a:rPr lang="it-IT" sz="1600" b="1" i="1" dirty="0" smtClean="0"/>
              <a:t>Aprile</a:t>
            </a:r>
            <a:r>
              <a:rPr lang="en-US" sz="1600" b="1" i="1" dirty="0" smtClean="0"/>
              <a:t> 2014</a:t>
            </a:r>
          </a:p>
        </p:txBody>
      </p:sp>
      <p:sp>
        <p:nvSpPr>
          <p:cNvPr id="19" name="Rettangolo 18"/>
          <p:cNvSpPr/>
          <p:nvPr/>
        </p:nvSpPr>
        <p:spPr>
          <a:xfrm>
            <a:off x="162812" y="2687533"/>
            <a:ext cx="1912748" cy="707886"/>
          </a:xfrm>
          <a:prstGeom prst="rect">
            <a:avLst/>
          </a:prstGeom>
          <a:noFill/>
          <a:ln w="19050">
            <a:solidFill>
              <a:srgbClr val="FFC000"/>
            </a:solidFill>
          </a:ln>
          <a:effectLst>
            <a:outerShdw dist="38100" dir="2700000" sx="69000" sy="69000" algn="tl" rotWithShape="0">
              <a:prstClr val="black">
                <a:alpha val="38000"/>
              </a:prstClr>
            </a:outerShdw>
            <a:softEdge rad="0"/>
          </a:effectLst>
        </p:spPr>
        <p:txBody>
          <a:bodyPr wrap="square">
            <a:spAutoFit/>
          </a:bodyPr>
          <a:lstStyle/>
          <a:p>
            <a:pPr algn="ctr"/>
            <a:r>
              <a:rPr lang="it-IT" sz="2000" b="1" i="1" dirty="0" smtClean="0">
                <a:solidFill>
                  <a:srgbClr val="FFCC00"/>
                </a:solidFill>
              </a:rPr>
              <a:t>Situazione Ricostruzione</a:t>
            </a:r>
          </a:p>
        </p:txBody>
      </p:sp>
      <p:pic>
        <p:nvPicPr>
          <p:cNvPr id="20" name="Immagine 19"/>
          <p:cNvPicPr>
            <a:picLocks noChangeAspect="1"/>
          </p:cNvPicPr>
          <p:nvPr/>
        </p:nvPicPr>
        <p:blipFill>
          <a:blip r:embed="rId8">
            <a:extLst>
              <a:ext uri="{28A0092B-C50C-407E-A947-70E740481C1C}">
                <a14:useLocalDpi xmlns="" xmlns:a14="http://schemas.microsoft.com/office/drawing/2010/main" val="0"/>
              </a:ext>
            </a:extLst>
          </a:blip>
          <a:stretch>
            <a:fillRect/>
          </a:stretch>
        </p:blipFill>
        <p:spPr>
          <a:xfrm>
            <a:off x="11400670" y="6247349"/>
            <a:ext cx="490373" cy="634183"/>
          </a:xfrm>
          <a:prstGeom prst="rect">
            <a:avLst/>
          </a:prstGeom>
        </p:spPr>
      </p:pic>
      <p:pic>
        <p:nvPicPr>
          <p:cNvPr id="21" name="Immagine 20" descr="Descrizione: images"/>
          <p:cNvPicPr/>
          <p:nvPr/>
        </p:nvPicPr>
        <p:blipFill>
          <a:blip r:embed="rId9"/>
          <a:srcRect/>
          <a:stretch>
            <a:fillRect/>
          </a:stretch>
        </p:blipFill>
        <p:spPr bwMode="auto">
          <a:xfrm>
            <a:off x="10809156" y="6262233"/>
            <a:ext cx="516349" cy="550320"/>
          </a:xfrm>
          <a:prstGeom prst="rect">
            <a:avLst/>
          </a:prstGeom>
          <a:noFill/>
          <a:ln w="9525">
            <a:solidFill>
              <a:schemeClr val="accent1"/>
            </a:solidFill>
            <a:miter lim="800000"/>
            <a:headEnd/>
            <a:tailEnd/>
          </a:ln>
        </p:spPr>
      </p:pic>
      <p:sp>
        <p:nvSpPr>
          <p:cNvPr id="2" name="Segnaposto numero diapositiva 1"/>
          <p:cNvSpPr>
            <a:spLocks noGrp="1"/>
          </p:cNvSpPr>
          <p:nvPr>
            <p:ph type="sldNum" sz="quarter" idx="12"/>
          </p:nvPr>
        </p:nvSpPr>
        <p:spPr/>
        <p:txBody>
          <a:bodyPr/>
          <a:lstStyle/>
          <a:p>
            <a:fld id="{D57F1E4F-1CFF-5643-939E-02111984F565}" type="slidenum">
              <a:rPr lang="en-US" smtClean="0"/>
              <a:pPr/>
              <a:t>30</a:t>
            </a:fld>
            <a:endParaRPr lang="en-US" dirty="0"/>
          </a:p>
        </p:txBody>
      </p:sp>
    </p:spTree>
    <p:extLst>
      <p:ext uri="{BB962C8B-B14F-4D97-AF65-F5344CB8AC3E}">
        <p14:creationId xmlns="" xmlns:p14="http://schemas.microsoft.com/office/powerpoint/2010/main" val="232732565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olo 10"/>
          <p:cNvSpPr>
            <a:spLocks noGrp="1"/>
          </p:cNvSpPr>
          <p:nvPr>
            <p:ph type="title"/>
          </p:nvPr>
        </p:nvSpPr>
        <p:spPr>
          <a:xfrm>
            <a:off x="1174216" y="618576"/>
            <a:ext cx="9601196" cy="439044"/>
          </a:xfrm>
        </p:spPr>
        <p:txBody>
          <a:bodyPr>
            <a:normAutofit fontScale="90000"/>
          </a:bodyPr>
          <a:lstStyle/>
          <a:p>
            <a:pPr lvl="0"/>
            <a:r>
              <a:rPr lang="it-IT" sz="2000" dirty="0" smtClean="0"/>
              <a:t> </a:t>
            </a:r>
            <a:r>
              <a:rPr lang="it-IT" sz="2400" b="1" dirty="0" smtClean="0">
                <a:solidFill>
                  <a:srgbClr val="003399"/>
                </a:solidFill>
              </a:rPr>
              <a:t> Altri dati chiave</a:t>
            </a:r>
            <a:endParaRPr lang="it-IT" sz="2000" dirty="0">
              <a:solidFill>
                <a:srgbClr val="003399"/>
              </a:solidFill>
            </a:endParaRPr>
          </a:p>
        </p:txBody>
      </p:sp>
      <p:pic>
        <p:nvPicPr>
          <p:cNvPr id="9" name="Immagine 8"/>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10268510" y="0"/>
            <a:ext cx="1923490" cy="1376845"/>
          </a:xfrm>
          <a:prstGeom prst="rect">
            <a:avLst/>
          </a:prstGeom>
        </p:spPr>
      </p:pic>
      <p:sp>
        <p:nvSpPr>
          <p:cNvPr id="43013" name="Rectangle 5"/>
          <p:cNvSpPr>
            <a:spLocks noChangeArrowheads="1"/>
          </p:cNvSpPr>
          <p:nvPr/>
        </p:nvSpPr>
        <p:spPr bwMode="auto">
          <a:xfrm>
            <a:off x="2383901" y="1294406"/>
            <a:ext cx="794992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just" defTabSz="914400" fontAlgn="base">
              <a:spcBef>
                <a:spcPct val="0"/>
              </a:spcBef>
              <a:spcAft>
                <a:spcPct val="0"/>
              </a:spcAft>
            </a:pPr>
            <a:r>
              <a:rPr lang="it-IT" sz="2000" b="1" u="sng" dirty="0" smtClean="0">
                <a:solidFill>
                  <a:srgbClr val="003399"/>
                </a:solidFill>
              </a:rPr>
              <a:t>Situazione alloggiativa</a:t>
            </a:r>
            <a:endParaRPr kumimoji="0" lang="it-IT" sz="2000" b="0" i="0" u="sng" strike="noStrike" cap="none" normalizeH="0" baseline="0" dirty="0" smtClean="0">
              <a:ln>
                <a:noFill/>
              </a:ln>
              <a:solidFill>
                <a:srgbClr val="003399"/>
              </a:solidFill>
              <a:effectLst/>
              <a:cs typeface="Arial" pitchFamily="34" charset="0"/>
            </a:endParaRPr>
          </a:p>
        </p:txBody>
      </p:sp>
      <p:graphicFrame>
        <p:nvGraphicFramePr>
          <p:cNvPr id="15" name="Segnaposto contenuto 14"/>
          <p:cNvGraphicFramePr>
            <a:graphicFrameLocks noGrp="1" noChangeAspect="1"/>
          </p:cNvGraphicFramePr>
          <p:nvPr>
            <p:ph idx="1"/>
            <p:extLst>
              <p:ext uri="{D42A27DB-BD31-4B8C-83A1-F6EECF244321}">
                <p14:modId xmlns="" xmlns:p14="http://schemas.microsoft.com/office/powerpoint/2010/main" val="1346625242"/>
              </p:ext>
            </p:extLst>
          </p:nvPr>
        </p:nvGraphicFramePr>
        <p:xfrm>
          <a:off x="2391662" y="1718076"/>
          <a:ext cx="7942160" cy="3834424"/>
        </p:xfrm>
        <a:graphic>
          <a:graphicData uri="http://schemas.openxmlformats.org/presentationml/2006/ole">
            <p:oleObj spid="_x0000_s62477" name="Foglio di lavoro" r:id="rId5" imgW="6191060" imgH="3343275" progId="Excel.Sheet.12">
              <p:embed/>
            </p:oleObj>
          </a:graphicData>
        </a:graphic>
      </p:graphicFrame>
      <p:pic>
        <p:nvPicPr>
          <p:cNvPr id="12" name="Immagine 11"/>
          <p:cNvPicPr>
            <a:picLocks noChangeAspect="1"/>
          </p:cNvPicPr>
          <p:nvPr/>
        </p:nvPicPr>
        <p:blipFill rotWithShape="1">
          <a:blip r:embed="rId6">
            <a:extLst>
              <a:ext uri="{28A0092B-C50C-407E-A947-70E740481C1C}">
                <a14:useLocalDpi xmlns="" xmlns:a14="http://schemas.microsoft.com/office/drawing/2010/main" val="0"/>
              </a:ext>
            </a:extLst>
          </a:blip>
          <a:srcRect t="-1" r="81607" b="-181"/>
          <a:stretch/>
        </p:blipFill>
        <p:spPr>
          <a:xfrm>
            <a:off x="-1" y="0"/>
            <a:ext cx="2238375" cy="6858000"/>
          </a:xfrm>
          <a:prstGeom prst="rect">
            <a:avLst/>
          </a:prstGeom>
        </p:spPr>
      </p:pic>
      <p:sp>
        <p:nvSpPr>
          <p:cNvPr id="16" name="CasellaDiTesto 15"/>
          <p:cNvSpPr txBox="1"/>
          <p:nvPr/>
        </p:nvSpPr>
        <p:spPr>
          <a:xfrm>
            <a:off x="-145528" y="1103388"/>
            <a:ext cx="2530101" cy="215444"/>
          </a:xfrm>
          <a:prstGeom prst="rect">
            <a:avLst/>
          </a:prstGeom>
          <a:noFill/>
        </p:spPr>
        <p:txBody>
          <a:bodyPr wrap="square" rtlCol="0">
            <a:spAutoFit/>
          </a:bodyPr>
          <a:lstStyle/>
          <a:p>
            <a:pPr algn="ctr"/>
            <a:r>
              <a:rPr lang="it-IT" sz="800" b="1" dirty="0" smtClean="0">
                <a:solidFill>
                  <a:srgbClr val="FFCC00"/>
                </a:solidFill>
                <a:latin typeface="Arial" panose="020B0604020202020204" pitchFamily="34" charset="0"/>
                <a:cs typeface="Arial" panose="020B0604020202020204" pitchFamily="34" charset="0"/>
              </a:rPr>
              <a:t>Ufficio Speciale per la Ricostruzione L’Aquila</a:t>
            </a:r>
            <a:endParaRPr lang="it-IT" sz="800" b="1" dirty="0">
              <a:solidFill>
                <a:srgbClr val="FFCC00"/>
              </a:solidFill>
              <a:latin typeface="Arial" panose="020B0604020202020204" pitchFamily="34" charset="0"/>
              <a:cs typeface="Arial" panose="020B0604020202020204" pitchFamily="34" charset="0"/>
            </a:endParaRPr>
          </a:p>
        </p:txBody>
      </p:sp>
      <p:pic>
        <p:nvPicPr>
          <p:cNvPr id="17" name="Immagine 16"/>
          <p:cNvPicPr>
            <a:picLocks noChangeAspect="1"/>
          </p:cNvPicPr>
          <p:nvPr/>
        </p:nvPicPr>
        <p:blipFill rotWithShape="1">
          <a:blip r:embed="rId7">
            <a:extLst>
              <a:ext uri="{BEBA8EAE-BF5A-486C-A8C5-ECC9F3942E4B}">
                <a14:imgProps xmlns="" xmlns:a14="http://schemas.microsoft.com/office/drawing/2010/main">
                  <a14:imgLayer r:embed="rId9">
                    <a14:imgEffect>
                      <a14:artisticCrisscrossEtching/>
                    </a14:imgEffect>
                  </a14:imgLayer>
                </a14:imgProps>
              </a:ext>
              <a:ext uri="{28A0092B-C50C-407E-A947-70E740481C1C}">
                <a14:useLocalDpi xmlns="" xmlns:a14="http://schemas.microsoft.com/office/drawing/2010/main" val="0"/>
              </a:ext>
            </a:extLst>
          </a:blip>
          <a:srcRect l="16280" t="17124" r="15682" b="26347"/>
          <a:stretch/>
        </p:blipFill>
        <p:spPr>
          <a:xfrm>
            <a:off x="23271" y="32516"/>
            <a:ext cx="2224629" cy="1140835"/>
          </a:xfrm>
          <a:prstGeom prst="rect">
            <a:avLst/>
          </a:prstGeom>
        </p:spPr>
      </p:pic>
      <p:sp>
        <p:nvSpPr>
          <p:cNvPr id="18" name="Segnaposto piè di pagina 3"/>
          <p:cNvSpPr>
            <a:spLocks noGrp="1"/>
          </p:cNvSpPr>
          <p:nvPr>
            <p:ph type="ftr" sz="quarter" idx="11"/>
          </p:nvPr>
        </p:nvSpPr>
        <p:spPr>
          <a:xfrm>
            <a:off x="2143460" y="6069430"/>
            <a:ext cx="7879977" cy="764477"/>
          </a:xfrm>
        </p:spPr>
        <p:txBody>
          <a:bodyPr/>
          <a:lstStyle/>
          <a:p>
            <a:pPr algn="ctr"/>
            <a:r>
              <a:rPr lang="en-US" sz="1600" b="1" i="1" dirty="0" smtClean="0"/>
              <a:t>Convegno“5 anni dopo” – 5 </a:t>
            </a:r>
            <a:r>
              <a:rPr lang="it-IT" sz="1600" b="1" i="1" dirty="0" smtClean="0"/>
              <a:t>Aprile</a:t>
            </a:r>
            <a:r>
              <a:rPr lang="en-US" sz="1600" b="1" i="1" dirty="0" smtClean="0"/>
              <a:t> 2014</a:t>
            </a:r>
          </a:p>
        </p:txBody>
      </p:sp>
      <p:sp>
        <p:nvSpPr>
          <p:cNvPr id="19" name="Rettangolo 18"/>
          <p:cNvSpPr/>
          <p:nvPr/>
        </p:nvSpPr>
        <p:spPr>
          <a:xfrm>
            <a:off x="162812" y="2721114"/>
            <a:ext cx="1912748" cy="707886"/>
          </a:xfrm>
          <a:prstGeom prst="rect">
            <a:avLst/>
          </a:prstGeom>
          <a:noFill/>
          <a:ln w="19050">
            <a:solidFill>
              <a:srgbClr val="FFC000"/>
            </a:solidFill>
          </a:ln>
          <a:effectLst>
            <a:outerShdw dist="38100" dir="2700000" sx="69000" sy="69000" algn="tl" rotWithShape="0">
              <a:prstClr val="black">
                <a:alpha val="38000"/>
              </a:prstClr>
            </a:outerShdw>
            <a:softEdge rad="0"/>
          </a:effectLst>
        </p:spPr>
        <p:txBody>
          <a:bodyPr wrap="square">
            <a:spAutoFit/>
          </a:bodyPr>
          <a:lstStyle/>
          <a:p>
            <a:pPr algn="ctr"/>
            <a:r>
              <a:rPr lang="it-IT" sz="2000" b="1" i="1" dirty="0" smtClean="0">
                <a:solidFill>
                  <a:srgbClr val="FFCC00"/>
                </a:solidFill>
              </a:rPr>
              <a:t>Situazione alloggiativa</a:t>
            </a:r>
            <a:endParaRPr lang="it-IT" sz="2400" i="1" dirty="0">
              <a:solidFill>
                <a:srgbClr val="FFCC00"/>
              </a:solidFill>
            </a:endParaRPr>
          </a:p>
        </p:txBody>
      </p:sp>
      <p:pic>
        <p:nvPicPr>
          <p:cNvPr id="20" name="Immagine 19"/>
          <p:cNvPicPr>
            <a:picLocks noChangeAspect="1"/>
          </p:cNvPicPr>
          <p:nvPr/>
        </p:nvPicPr>
        <p:blipFill>
          <a:blip r:embed="rId10">
            <a:extLst>
              <a:ext uri="{28A0092B-C50C-407E-A947-70E740481C1C}">
                <a14:useLocalDpi xmlns="" xmlns:a14="http://schemas.microsoft.com/office/drawing/2010/main" val="0"/>
              </a:ext>
            </a:extLst>
          </a:blip>
          <a:stretch>
            <a:fillRect/>
          </a:stretch>
        </p:blipFill>
        <p:spPr>
          <a:xfrm>
            <a:off x="11400670" y="6247349"/>
            <a:ext cx="490373" cy="634183"/>
          </a:xfrm>
          <a:prstGeom prst="rect">
            <a:avLst/>
          </a:prstGeom>
        </p:spPr>
      </p:pic>
      <p:pic>
        <p:nvPicPr>
          <p:cNvPr id="21" name="Immagine 20" descr="Descrizione: images"/>
          <p:cNvPicPr/>
          <p:nvPr/>
        </p:nvPicPr>
        <p:blipFill>
          <a:blip r:embed="rId11"/>
          <a:srcRect/>
          <a:stretch>
            <a:fillRect/>
          </a:stretch>
        </p:blipFill>
        <p:spPr bwMode="auto">
          <a:xfrm>
            <a:off x="10809156" y="6262233"/>
            <a:ext cx="516349" cy="550320"/>
          </a:xfrm>
          <a:prstGeom prst="rect">
            <a:avLst/>
          </a:prstGeom>
          <a:noFill/>
          <a:ln w="9525">
            <a:solidFill>
              <a:schemeClr val="accent1"/>
            </a:solidFill>
            <a:miter lim="800000"/>
            <a:headEnd/>
            <a:tailEnd/>
          </a:ln>
        </p:spPr>
      </p:pic>
      <p:sp>
        <p:nvSpPr>
          <p:cNvPr id="2" name="Segnaposto numero diapositiva 1"/>
          <p:cNvSpPr>
            <a:spLocks noGrp="1"/>
          </p:cNvSpPr>
          <p:nvPr>
            <p:ph type="sldNum" sz="quarter" idx="12"/>
          </p:nvPr>
        </p:nvSpPr>
        <p:spPr/>
        <p:txBody>
          <a:bodyPr/>
          <a:lstStyle/>
          <a:p>
            <a:fld id="{D57F1E4F-1CFF-5643-939E-02111984F565}" type="slidenum">
              <a:rPr lang="en-US" smtClean="0"/>
              <a:pPr/>
              <a:t>31</a:t>
            </a:fld>
            <a:endParaRPr lang="en-US" dirty="0"/>
          </a:p>
        </p:txBody>
      </p:sp>
    </p:spTree>
    <p:extLst>
      <p:ext uri="{BB962C8B-B14F-4D97-AF65-F5344CB8AC3E}">
        <p14:creationId xmlns="" xmlns:p14="http://schemas.microsoft.com/office/powerpoint/2010/main" val="101153319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0268510" y="0"/>
            <a:ext cx="1923490" cy="1376845"/>
          </a:xfrm>
          <a:prstGeom prst="rect">
            <a:avLst/>
          </a:prstGeom>
        </p:spPr>
      </p:pic>
      <p:sp>
        <p:nvSpPr>
          <p:cNvPr id="12" name="Segnaposto contenuto 11"/>
          <p:cNvSpPr>
            <a:spLocks noGrp="1"/>
          </p:cNvSpPr>
          <p:nvPr>
            <p:ph idx="1"/>
          </p:nvPr>
        </p:nvSpPr>
        <p:spPr>
          <a:xfrm>
            <a:off x="1427604" y="1140246"/>
            <a:ext cx="9601196" cy="969485"/>
          </a:xfrm>
        </p:spPr>
        <p:txBody>
          <a:bodyPr>
            <a:normAutofit/>
          </a:bodyPr>
          <a:lstStyle/>
          <a:p>
            <a:pPr lvl="0">
              <a:spcBef>
                <a:spcPts val="0"/>
              </a:spcBef>
              <a:spcAft>
                <a:spcPts val="0"/>
              </a:spcAft>
              <a:buNone/>
            </a:pPr>
            <a:r>
              <a:rPr lang="it-IT" sz="2000" dirty="0" smtClean="0"/>
              <a:t>	</a:t>
            </a:r>
          </a:p>
          <a:p>
            <a:pPr lvl="0">
              <a:spcBef>
                <a:spcPts val="0"/>
              </a:spcBef>
              <a:spcAft>
                <a:spcPts val="0"/>
              </a:spcAft>
              <a:buNone/>
            </a:pPr>
            <a:endParaRPr lang="it-IT" sz="2000" dirty="0" smtClean="0"/>
          </a:p>
        </p:txBody>
      </p:sp>
      <p:sp>
        <p:nvSpPr>
          <p:cNvPr id="17" name="Segnaposto contenuto 11"/>
          <p:cNvSpPr txBox="1">
            <a:spLocks/>
          </p:cNvSpPr>
          <p:nvPr/>
        </p:nvSpPr>
        <p:spPr>
          <a:xfrm>
            <a:off x="2743200" y="1318833"/>
            <a:ext cx="8162925" cy="3693842"/>
          </a:xfrm>
          <a:prstGeom prst="rect">
            <a:avLst/>
          </a:prstGeom>
        </p:spPr>
        <p:txBody>
          <a:bodyPr vert="horz" lIns="91440" tIns="45720" rIns="91440" bIns="45720" rtlCol="0" anchor="t">
            <a:noAutofit/>
          </a:bodyPr>
          <a:lstStyle/>
          <a:p>
            <a:pPr lvl="0"/>
            <a:r>
              <a:rPr lang="it-IT" sz="2000" b="1" dirty="0" smtClean="0">
                <a:solidFill>
                  <a:srgbClr val="003399"/>
                </a:solidFill>
              </a:rPr>
              <a:t>ISTITUZIONE “WHITE LIST” O </a:t>
            </a:r>
          </a:p>
          <a:p>
            <a:pPr lvl="0"/>
            <a:r>
              <a:rPr lang="it-IT" sz="2000" b="1" dirty="0" smtClean="0">
                <a:solidFill>
                  <a:srgbClr val="003399"/>
                </a:solidFill>
              </a:rPr>
              <a:t>ELENCO DEGLI OPERATORI ECONOMICI</a:t>
            </a:r>
          </a:p>
          <a:p>
            <a:pPr lvl="0"/>
            <a:endParaRPr lang="it-IT" sz="2000" b="1" dirty="0" smtClean="0">
              <a:solidFill>
                <a:srgbClr val="003399"/>
              </a:solidFill>
            </a:endParaRPr>
          </a:p>
          <a:p>
            <a:pPr lvl="0">
              <a:buFont typeface="Arial" pitchFamily="34" charset="0"/>
              <a:buChar char="•"/>
            </a:pPr>
            <a:endParaRPr lang="it-IT" dirty="0" smtClean="0"/>
          </a:p>
          <a:p>
            <a:pPr algn="just"/>
            <a:r>
              <a:rPr lang="it-IT" sz="2000" dirty="0" smtClean="0"/>
              <a:t>Attualmente sono in corso di istruttoria da parte di USRA e USRC circa </a:t>
            </a:r>
            <a:r>
              <a:rPr lang="it-IT" sz="2000" b="1" dirty="0" smtClean="0">
                <a:solidFill>
                  <a:srgbClr val="003399"/>
                </a:solidFill>
              </a:rPr>
              <a:t>1.200 istanze </a:t>
            </a:r>
            <a:r>
              <a:rPr lang="it-IT" sz="2000" dirty="0" smtClean="0"/>
              <a:t>di cui </a:t>
            </a:r>
            <a:r>
              <a:rPr lang="it-IT" sz="2000" b="1" dirty="0" smtClean="0">
                <a:solidFill>
                  <a:srgbClr val="003399"/>
                </a:solidFill>
              </a:rPr>
              <a:t>730 progettisti e 470 imprese</a:t>
            </a:r>
            <a:r>
              <a:rPr lang="it-IT" sz="2000" dirty="0" smtClean="0"/>
              <a:t> per la formazione </a:t>
            </a:r>
            <a:r>
              <a:rPr lang="it-IT" sz="2000" b="1" dirty="0" smtClean="0">
                <a:solidFill>
                  <a:srgbClr val="003399"/>
                </a:solidFill>
              </a:rPr>
              <a:t>dell’Elenco di operatori economici </a:t>
            </a:r>
            <a:r>
              <a:rPr lang="it-IT" sz="2000" dirty="0" smtClean="0"/>
              <a:t>interessati all’esecuzione degli interventi di ricostruzione. </a:t>
            </a:r>
          </a:p>
          <a:p>
            <a:pPr algn="just"/>
            <a:endParaRPr lang="it-IT" dirty="0" smtClean="0"/>
          </a:p>
          <a:p>
            <a:pPr algn="just"/>
            <a:r>
              <a:rPr lang="it-IT" dirty="0" smtClean="0"/>
              <a:t>I criteri che regolano l’inserimento degli operatori nell’elenco riguardano aspetti :</a:t>
            </a:r>
          </a:p>
          <a:p>
            <a:pPr algn="just"/>
            <a:r>
              <a:rPr lang="it-IT" dirty="0" smtClean="0"/>
              <a:t>- </a:t>
            </a:r>
            <a:r>
              <a:rPr lang="it-IT" b="1" dirty="0" smtClean="0">
                <a:solidFill>
                  <a:srgbClr val="003399"/>
                </a:solidFill>
              </a:rPr>
              <a:t>Amministrativi</a:t>
            </a:r>
          </a:p>
          <a:p>
            <a:pPr algn="just"/>
            <a:r>
              <a:rPr lang="it-IT" dirty="0" smtClean="0"/>
              <a:t>- </a:t>
            </a:r>
            <a:r>
              <a:rPr lang="it-IT" b="1" dirty="0" smtClean="0">
                <a:solidFill>
                  <a:srgbClr val="003399"/>
                </a:solidFill>
              </a:rPr>
              <a:t>Relativi all’antimafia </a:t>
            </a:r>
            <a:r>
              <a:rPr lang="it-IT" dirty="0" smtClean="0"/>
              <a:t>(di competenza della Prefettura)</a:t>
            </a:r>
          </a:p>
          <a:p>
            <a:pPr algn="just"/>
            <a:r>
              <a:rPr lang="it-IT" dirty="0" smtClean="0"/>
              <a:t>- di </a:t>
            </a:r>
            <a:r>
              <a:rPr lang="it-IT" b="1" dirty="0" smtClean="0">
                <a:solidFill>
                  <a:srgbClr val="003399"/>
                </a:solidFill>
              </a:rPr>
              <a:t>affidabilità tecnica e qualitativa</a:t>
            </a:r>
            <a:r>
              <a:rPr lang="it-IT" dirty="0" smtClean="0"/>
              <a:t>, definiti anche tramite opportuni indicatori (ad esempio l’Indice di Rating per le imprese)</a:t>
            </a:r>
          </a:p>
          <a:p>
            <a:pPr algn="just"/>
            <a:endParaRPr lang="it-IT" dirty="0" smtClean="0"/>
          </a:p>
          <a:p>
            <a:pPr algn="just"/>
            <a:endParaRPr lang="it-IT" dirty="0" smtClean="0"/>
          </a:p>
          <a:p>
            <a:pPr algn="just"/>
            <a:endParaRPr lang="it-IT" dirty="0"/>
          </a:p>
        </p:txBody>
      </p:sp>
      <p:pic>
        <p:nvPicPr>
          <p:cNvPr id="11" name="Immagine 10"/>
          <p:cNvPicPr>
            <a:picLocks noChangeAspect="1"/>
          </p:cNvPicPr>
          <p:nvPr/>
        </p:nvPicPr>
        <p:blipFill rotWithShape="1">
          <a:blip r:embed="rId4">
            <a:extLst>
              <a:ext uri="{28A0092B-C50C-407E-A947-70E740481C1C}">
                <a14:useLocalDpi xmlns="" xmlns:a14="http://schemas.microsoft.com/office/drawing/2010/main" val="0"/>
              </a:ext>
            </a:extLst>
          </a:blip>
          <a:srcRect t="-1" r="81607" b="-181"/>
          <a:stretch/>
        </p:blipFill>
        <p:spPr>
          <a:xfrm>
            <a:off x="-1" y="0"/>
            <a:ext cx="2238375" cy="6858000"/>
          </a:xfrm>
          <a:prstGeom prst="rect">
            <a:avLst/>
          </a:prstGeom>
        </p:spPr>
      </p:pic>
      <p:sp>
        <p:nvSpPr>
          <p:cNvPr id="15" name="CasellaDiTesto 14"/>
          <p:cNvSpPr txBox="1"/>
          <p:nvPr/>
        </p:nvSpPr>
        <p:spPr>
          <a:xfrm>
            <a:off x="-145528" y="1103388"/>
            <a:ext cx="2530101" cy="215444"/>
          </a:xfrm>
          <a:prstGeom prst="rect">
            <a:avLst/>
          </a:prstGeom>
          <a:noFill/>
        </p:spPr>
        <p:txBody>
          <a:bodyPr wrap="square" rtlCol="0">
            <a:spAutoFit/>
          </a:bodyPr>
          <a:lstStyle/>
          <a:p>
            <a:pPr algn="ctr"/>
            <a:r>
              <a:rPr lang="it-IT" sz="800" b="1" dirty="0" smtClean="0">
                <a:solidFill>
                  <a:srgbClr val="FFCC00"/>
                </a:solidFill>
                <a:latin typeface="Arial" panose="020B0604020202020204" pitchFamily="34" charset="0"/>
                <a:cs typeface="Arial" panose="020B0604020202020204" pitchFamily="34" charset="0"/>
              </a:rPr>
              <a:t>Ufficio Speciale per la Ricostruzione L’Aquila</a:t>
            </a:r>
            <a:endParaRPr lang="it-IT" sz="800" b="1" dirty="0">
              <a:solidFill>
                <a:srgbClr val="FFCC00"/>
              </a:solidFill>
              <a:latin typeface="Arial" panose="020B0604020202020204" pitchFamily="34" charset="0"/>
              <a:cs typeface="Arial" panose="020B0604020202020204" pitchFamily="34" charset="0"/>
            </a:endParaRPr>
          </a:p>
        </p:txBody>
      </p:sp>
      <p:pic>
        <p:nvPicPr>
          <p:cNvPr id="16" name="Immagine 15"/>
          <p:cNvPicPr>
            <a:picLocks noChangeAspect="1"/>
          </p:cNvPicPr>
          <p:nvPr/>
        </p:nvPicPr>
        <p:blipFill rotWithShape="1">
          <a:blip r:embed="rId5">
            <a:extLst>
              <a:ext uri="{BEBA8EAE-BF5A-486C-A8C5-ECC9F3942E4B}">
                <a14:imgProps xmlns="" xmlns:a14="http://schemas.microsoft.com/office/drawing/2010/main">
                  <a14:imgLayer r:embed="rId6">
                    <a14:imgEffect>
                      <a14:artisticCrisscrossEtching/>
                    </a14:imgEffect>
                  </a14:imgLayer>
                </a14:imgProps>
              </a:ext>
              <a:ext uri="{28A0092B-C50C-407E-A947-70E740481C1C}">
                <a14:useLocalDpi xmlns="" xmlns:a14="http://schemas.microsoft.com/office/drawing/2010/main" val="0"/>
              </a:ext>
            </a:extLst>
          </a:blip>
          <a:srcRect l="16280" t="17124" r="15682" b="26347"/>
          <a:stretch/>
        </p:blipFill>
        <p:spPr>
          <a:xfrm>
            <a:off x="23271" y="32516"/>
            <a:ext cx="2224629" cy="1140835"/>
          </a:xfrm>
          <a:prstGeom prst="rect">
            <a:avLst/>
          </a:prstGeom>
        </p:spPr>
      </p:pic>
      <p:sp>
        <p:nvSpPr>
          <p:cNvPr id="18" name="Segnaposto piè di pagina 3"/>
          <p:cNvSpPr>
            <a:spLocks noGrp="1"/>
          </p:cNvSpPr>
          <p:nvPr>
            <p:ph type="ftr" sz="quarter" idx="11"/>
          </p:nvPr>
        </p:nvSpPr>
        <p:spPr>
          <a:xfrm>
            <a:off x="2143460" y="6069430"/>
            <a:ext cx="7879977" cy="764477"/>
          </a:xfrm>
        </p:spPr>
        <p:txBody>
          <a:bodyPr/>
          <a:lstStyle/>
          <a:p>
            <a:pPr algn="ctr"/>
            <a:r>
              <a:rPr lang="en-US" sz="1600" b="1" i="1" dirty="0" smtClean="0"/>
              <a:t>Convegno“5 anni dopo” – 5 </a:t>
            </a:r>
            <a:r>
              <a:rPr lang="it-IT" sz="1600" b="1" i="1" dirty="0" smtClean="0"/>
              <a:t>Aprile</a:t>
            </a:r>
            <a:r>
              <a:rPr lang="en-US" sz="1600" b="1" i="1" dirty="0" smtClean="0"/>
              <a:t> 2014</a:t>
            </a:r>
          </a:p>
        </p:txBody>
      </p:sp>
      <p:sp>
        <p:nvSpPr>
          <p:cNvPr id="19" name="Rettangolo 18"/>
          <p:cNvSpPr/>
          <p:nvPr/>
        </p:nvSpPr>
        <p:spPr>
          <a:xfrm>
            <a:off x="179427" y="2898571"/>
            <a:ext cx="1912748" cy="400110"/>
          </a:xfrm>
          <a:prstGeom prst="rect">
            <a:avLst/>
          </a:prstGeom>
          <a:noFill/>
          <a:ln w="19050">
            <a:solidFill>
              <a:srgbClr val="FFC000"/>
            </a:solidFill>
          </a:ln>
          <a:effectLst>
            <a:outerShdw dist="38100" dir="2700000" sx="69000" sy="69000" algn="tl" rotWithShape="0">
              <a:prstClr val="black">
                <a:alpha val="38000"/>
              </a:prstClr>
            </a:outerShdw>
            <a:softEdge rad="0"/>
          </a:effectLst>
        </p:spPr>
        <p:txBody>
          <a:bodyPr wrap="square">
            <a:spAutoFit/>
          </a:bodyPr>
          <a:lstStyle/>
          <a:p>
            <a:pPr algn="ctr"/>
            <a:r>
              <a:rPr lang="it-IT" sz="2000" b="1" i="1" dirty="0" smtClean="0">
                <a:solidFill>
                  <a:srgbClr val="FFCC00"/>
                </a:solidFill>
              </a:rPr>
              <a:t>WHITE LIST</a:t>
            </a:r>
            <a:endParaRPr lang="it-IT" sz="2400" i="1" dirty="0">
              <a:solidFill>
                <a:srgbClr val="FFCC00"/>
              </a:solidFill>
            </a:endParaRPr>
          </a:p>
        </p:txBody>
      </p:sp>
      <p:pic>
        <p:nvPicPr>
          <p:cNvPr id="20" name="Immagine 19"/>
          <p:cNvPicPr>
            <a:picLocks noChangeAspect="1"/>
          </p:cNvPicPr>
          <p:nvPr/>
        </p:nvPicPr>
        <p:blipFill>
          <a:blip r:embed="rId7">
            <a:extLst>
              <a:ext uri="{28A0092B-C50C-407E-A947-70E740481C1C}">
                <a14:useLocalDpi xmlns="" xmlns:a14="http://schemas.microsoft.com/office/drawing/2010/main" val="0"/>
              </a:ext>
            </a:extLst>
          </a:blip>
          <a:stretch>
            <a:fillRect/>
          </a:stretch>
        </p:blipFill>
        <p:spPr>
          <a:xfrm>
            <a:off x="11400670" y="6247349"/>
            <a:ext cx="490373" cy="634183"/>
          </a:xfrm>
          <a:prstGeom prst="rect">
            <a:avLst/>
          </a:prstGeom>
        </p:spPr>
      </p:pic>
      <p:pic>
        <p:nvPicPr>
          <p:cNvPr id="21" name="Immagine 20" descr="Descrizione: images"/>
          <p:cNvPicPr/>
          <p:nvPr/>
        </p:nvPicPr>
        <p:blipFill>
          <a:blip r:embed="rId8"/>
          <a:srcRect/>
          <a:stretch>
            <a:fillRect/>
          </a:stretch>
        </p:blipFill>
        <p:spPr bwMode="auto">
          <a:xfrm>
            <a:off x="10809156" y="6262233"/>
            <a:ext cx="516349" cy="550320"/>
          </a:xfrm>
          <a:prstGeom prst="rect">
            <a:avLst/>
          </a:prstGeom>
          <a:noFill/>
          <a:ln w="9525">
            <a:solidFill>
              <a:schemeClr val="accent1"/>
            </a:solidFill>
            <a:miter lim="800000"/>
            <a:headEnd/>
            <a:tailEnd/>
          </a:ln>
        </p:spPr>
      </p:pic>
      <p:sp>
        <p:nvSpPr>
          <p:cNvPr id="2" name="Segnaposto numero diapositiva 1"/>
          <p:cNvSpPr>
            <a:spLocks noGrp="1"/>
          </p:cNvSpPr>
          <p:nvPr>
            <p:ph type="sldNum" sz="quarter" idx="12"/>
          </p:nvPr>
        </p:nvSpPr>
        <p:spPr/>
        <p:txBody>
          <a:bodyPr/>
          <a:lstStyle/>
          <a:p>
            <a:fld id="{D57F1E4F-1CFF-5643-939E-02111984F565}" type="slidenum">
              <a:rPr lang="en-US" smtClean="0"/>
              <a:pPr/>
              <a:t>32</a:t>
            </a:fld>
            <a:endParaRPr lang="en-US" dirty="0"/>
          </a:p>
        </p:txBody>
      </p:sp>
    </p:spTree>
    <p:extLst>
      <p:ext uri="{BB962C8B-B14F-4D97-AF65-F5344CB8AC3E}">
        <p14:creationId xmlns="" xmlns:p14="http://schemas.microsoft.com/office/powerpoint/2010/main" val="73283496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0268510" y="0"/>
            <a:ext cx="1923490" cy="1376845"/>
          </a:xfrm>
          <a:prstGeom prst="rect">
            <a:avLst/>
          </a:prstGeom>
        </p:spPr>
      </p:pic>
      <p:sp>
        <p:nvSpPr>
          <p:cNvPr id="12" name="Segnaposto contenuto 11"/>
          <p:cNvSpPr>
            <a:spLocks noGrp="1"/>
          </p:cNvSpPr>
          <p:nvPr>
            <p:ph idx="1"/>
          </p:nvPr>
        </p:nvSpPr>
        <p:spPr>
          <a:xfrm>
            <a:off x="1427604" y="1140246"/>
            <a:ext cx="9601196" cy="969485"/>
          </a:xfrm>
        </p:spPr>
        <p:txBody>
          <a:bodyPr>
            <a:normAutofit/>
          </a:bodyPr>
          <a:lstStyle/>
          <a:p>
            <a:pPr lvl="0">
              <a:spcBef>
                <a:spcPts val="0"/>
              </a:spcBef>
              <a:spcAft>
                <a:spcPts val="0"/>
              </a:spcAft>
              <a:buNone/>
            </a:pPr>
            <a:r>
              <a:rPr lang="it-IT" sz="2000" dirty="0" smtClean="0"/>
              <a:t>	</a:t>
            </a:r>
          </a:p>
          <a:p>
            <a:pPr lvl="0">
              <a:spcBef>
                <a:spcPts val="0"/>
              </a:spcBef>
              <a:spcAft>
                <a:spcPts val="0"/>
              </a:spcAft>
              <a:buNone/>
            </a:pPr>
            <a:endParaRPr lang="it-IT" sz="2000" dirty="0" smtClean="0"/>
          </a:p>
        </p:txBody>
      </p:sp>
      <p:sp>
        <p:nvSpPr>
          <p:cNvPr id="17" name="Segnaposto contenuto 11"/>
          <p:cNvSpPr txBox="1">
            <a:spLocks/>
          </p:cNvSpPr>
          <p:nvPr/>
        </p:nvSpPr>
        <p:spPr>
          <a:xfrm>
            <a:off x="2531669" y="914400"/>
            <a:ext cx="8403031" cy="4616067"/>
          </a:xfrm>
          <a:prstGeom prst="rect">
            <a:avLst/>
          </a:prstGeom>
        </p:spPr>
        <p:txBody>
          <a:bodyPr vert="horz" lIns="91440" tIns="45720" rIns="91440" bIns="45720" rtlCol="0" anchor="t">
            <a:noAutofit/>
          </a:bodyPr>
          <a:lstStyle/>
          <a:p>
            <a:pPr lvl="0"/>
            <a:r>
              <a:rPr lang="it-IT" sz="2000" b="1" dirty="0" smtClean="0">
                <a:solidFill>
                  <a:srgbClr val="003399"/>
                </a:solidFill>
              </a:rPr>
              <a:t>UFFICIO CENTRALIZZATO PER LE ESPROPRIAZIONI (UCE) </a:t>
            </a:r>
            <a:endParaRPr lang="it-IT" sz="2000" dirty="0" smtClean="0">
              <a:solidFill>
                <a:srgbClr val="003399"/>
              </a:solidFill>
            </a:endParaRPr>
          </a:p>
          <a:p>
            <a:endParaRPr lang="it-IT" dirty="0" smtClean="0"/>
          </a:p>
          <a:p>
            <a:r>
              <a:rPr lang="it-IT" dirty="0" smtClean="0"/>
              <a:t>Procedure riguardanti:	</a:t>
            </a:r>
            <a:r>
              <a:rPr lang="it-IT" b="1" dirty="0" smtClean="0">
                <a:solidFill>
                  <a:srgbClr val="003399"/>
                </a:solidFill>
              </a:rPr>
              <a:t>6.000 particelle catastali</a:t>
            </a:r>
          </a:p>
          <a:p>
            <a:r>
              <a:rPr lang="it-IT" b="1" dirty="0" smtClean="0">
                <a:solidFill>
                  <a:srgbClr val="003399"/>
                </a:solidFill>
              </a:rPr>
              <a:t>					20.000 intestatari</a:t>
            </a:r>
          </a:p>
          <a:p>
            <a:r>
              <a:rPr lang="it-IT" b="1" dirty="0" smtClean="0">
                <a:solidFill>
                  <a:srgbClr val="003399"/>
                </a:solidFill>
              </a:rPr>
              <a:t>I costi</a:t>
            </a:r>
          </a:p>
          <a:p>
            <a:endParaRPr lang="it-IT" dirty="0" smtClean="0"/>
          </a:p>
          <a:p>
            <a:endParaRPr lang="it-IT" dirty="0" smtClean="0"/>
          </a:p>
          <a:p>
            <a:endParaRPr lang="it-IT" dirty="0" smtClean="0"/>
          </a:p>
          <a:p>
            <a:endParaRPr lang="it-IT" dirty="0" smtClean="0"/>
          </a:p>
          <a:p>
            <a:endParaRPr lang="it-IT" dirty="0" smtClean="0"/>
          </a:p>
          <a:p>
            <a:endParaRPr lang="it-IT" dirty="0" smtClean="0"/>
          </a:p>
          <a:p>
            <a:endParaRPr lang="it-IT" dirty="0" smtClean="0"/>
          </a:p>
          <a:p>
            <a:endParaRPr lang="it-IT" dirty="0" smtClean="0"/>
          </a:p>
          <a:p>
            <a:endParaRPr lang="it-IT" dirty="0" smtClean="0"/>
          </a:p>
          <a:p>
            <a:endParaRPr lang="it-IT" dirty="0" smtClean="0"/>
          </a:p>
          <a:p>
            <a:pPr lvl="0">
              <a:buFont typeface="Arial" pitchFamily="34" charset="0"/>
              <a:buChar char="•"/>
            </a:pPr>
            <a:r>
              <a:rPr lang="it-IT" dirty="0" smtClean="0"/>
              <a:t> Tale attività consente di risparmiare sulle Indennità di occupazione pari a </a:t>
            </a:r>
            <a:r>
              <a:rPr lang="it-IT" b="1" dirty="0" smtClean="0">
                <a:solidFill>
                  <a:srgbClr val="003399"/>
                </a:solidFill>
              </a:rPr>
              <a:t>700 mila di euro al mese</a:t>
            </a:r>
          </a:p>
          <a:p>
            <a:pPr lvl="0">
              <a:buFont typeface="Arial" pitchFamily="34" charset="0"/>
              <a:buChar char="•"/>
            </a:pPr>
            <a:r>
              <a:rPr lang="it-IT" dirty="0" smtClean="0"/>
              <a:t> Maggiori tasse di registrazione, riduzione dei costi attesi rispetto ad una previsione iniziale di circa </a:t>
            </a:r>
            <a:r>
              <a:rPr lang="it-IT" b="1" dirty="0" smtClean="0">
                <a:solidFill>
                  <a:srgbClr val="003399"/>
                </a:solidFill>
              </a:rPr>
              <a:t>180 milioni di euro.</a:t>
            </a:r>
          </a:p>
          <a:p>
            <a:endParaRPr lang="it-IT" dirty="0" smtClean="0"/>
          </a:p>
          <a:p>
            <a:endParaRPr lang="it-IT" dirty="0" smtClean="0"/>
          </a:p>
          <a:p>
            <a:pPr algn="just"/>
            <a:endParaRPr lang="it-IT" dirty="0" smtClean="0"/>
          </a:p>
          <a:p>
            <a:pPr algn="just"/>
            <a:endParaRPr lang="it-IT" dirty="0"/>
          </a:p>
        </p:txBody>
      </p:sp>
      <p:pic>
        <p:nvPicPr>
          <p:cNvPr id="11" name="Immagine 10"/>
          <p:cNvPicPr/>
          <p:nvPr/>
        </p:nvPicPr>
        <p:blipFill>
          <a:blip r:embed="rId4" cstate="print"/>
          <a:srcRect/>
          <a:stretch>
            <a:fillRect/>
          </a:stretch>
        </p:blipFill>
        <p:spPr bwMode="auto">
          <a:xfrm>
            <a:off x="3390900" y="2431401"/>
            <a:ext cx="7419975" cy="2588274"/>
          </a:xfrm>
          <a:prstGeom prst="rect">
            <a:avLst/>
          </a:prstGeom>
          <a:noFill/>
          <a:ln w="9525">
            <a:noFill/>
            <a:miter lim="800000"/>
            <a:headEnd/>
            <a:tailEnd/>
          </a:ln>
        </p:spPr>
      </p:pic>
      <p:pic>
        <p:nvPicPr>
          <p:cNvPr id="15" name="Immagine 14"/>
          <p:cNvPicPr>
            <a:picLocks noChangeAspect="1"/>
          </p:cNvPicPr>
          <p:nvPr/>
        </p:nvPicPr>
        <p:blipFill rotWithShape="1">
          <a:blip r:embed="rId5">
            <a:extLst>
              <a:ext uri="{28A0092B-C50C-407E-A947-70E740481C1C}">
                <a14:useLocalDpi xmlns="" xmlns:a14="http://schemas.microsoft.com/office/drawing/2010/main" val="0"/>
              </a:ext>
            </a:extLst>
          </a:blip>
          <a:srcRect t="-1" r="81607" b="-181"/>
          <a:stretch/>
        </p:blipFill>
        <p:spPr>
          <a:xfrm>
            <a:off x="-1" y="0"/>
            <a:ext cx="2238375" cy="6858000"/>
          </a:xfrm>
          <a:prstGeom prst="rect">
            <a:avLst/>
          </a:prstGeom>
        </p:spPr>
      </p:pic>
      <p:sp>
        <p:nvSpPr>
          <p:cNvPr id="16" name="CasellaDiTesto 15"/>
          <p:cNvSpPr txBox="1"/>
          <p:nvPr/>
        </p:nvSpPr>
        <p:spPr>
          <a:xfrm>
            <a:off x="-145528" y="1103388"/>
            <a:ext cx="2530101" cy="215444"/>
          </a:xfrm>
          <a:prstGeom prst="rect">
            <a:avLst/>
          </a:prstGeom>
          <a:noFill/>
        </p:spPr>
        <p:txBody>
          <a:bodyPr wrap="square" rtlCol="0">
            <a:spAutoFit/>
          </a:bodyPr>
          <a:lstStyle/>
          <a:p>
            <a:pPr algn="ctr"/>
            <a:r>
              <a:rPr lang="it-IT" sz="800" b="1" dirty="0" smtClean="0">
                <a:solidFill>
                  <a:srgbClr val="FFCC00"/>
                </a:solidFill>
                <a:latin typeface="Arial" panose="020B0604020202020204" pitchFamily="34" charset="0"/>
                <a:cs typeface="Arial" panose="020B0604020202020204" pitchFamily="34" charset="0"/>
              </a:rPr>
              <a:t>Ufficio Speciale per la Ricostruzione L’Aquila</a:t>
            </a:r>
            <a:endParaRPr lang="it-IT" sz="800" b="1" dirty="0">
              <a:solidFill>
                <a:srgbClr val="FFCC00"/>
              </a:solidFill>
              <a:latin typeface="Arial" panose="020B0604020202020204" pitchFamily="34" charset="0"/>
              <a:cs typeface="Arial" panose="020B0604020202020204" pitchFamily="34" charset="0"/>
            </a:endParaRPr>
          </a:p>
        </p:txBody>
      </p:sp>
      <p:pic>
        <p:nvPicPr>
          <p:cNvPr id="18" name="Immagine 17"/>
          <p:cNvPicPr>
            <a:picLocks noChangeAspect="1"/>
          </p:cNvPicPr>
          <p:nvPr/>
        </p:nvPicPr>
        <p:blipFill rotWithShape="1">
          <a:blip r:embed="rId6">
            <a:extLst>
              <a:ext uri="{BEBA8EAE-BF5A-486C-A8C5-ECC9F3942E4B}">
                <a14:imgProps xmlns="" xmlns:a14="http://schemas.microsoft.com/office/drawing/2010/main">
                  <a14:imgLayer r:embed="rId7">
                    <a14:imgEffect>
                      <a14:artisticCrisscrossEtching/>
                    </a14:imgEffect>
                  </a14:imgLayer>
                </a14:imgProps>
              </a:ext>
              <a:ext uri="{28A0092B-C50C-407E-A947-70E740481C1C}">
                <a14:useLocalDpi xmlns="" xmlns:a14="http://schemas.microsoft.com/office/drawing/2010/main" val="0"/>
              </a:ext>
            </a:extLst>
          </a:blip>
          <a:srcRect l="16280" t="17124" r="15682" b="26347"/>
          <a:stretch/>
        </p:blipFill>
        <p:spPr>
          <a:xfrm>
            <a:off x="23271" y="32516"/>
            <a:ext cx="2224629" cy="1140835"/>
          </a:xfrm>
          <a:prstGeom prst="rect">
            <a:avLst/>
          </a:prstGeom>
        </p:spPr>
      </p:pic>
      <p:sp>
        <p:nvSpPr>
          <p:cNvPr id="19" name="Segnaposto piè di pagina 3"/>
          <p:cNvSpPr>
            <a:spLocks noGrp="1"/>
          </p:cNvSpPr>
          <p:nvPr>
            <p:ph type="ftr" sz="quarter" idx="11"/>
          </p:nvPr>
        </p:nvSpPr>
        <p:spPr>
          <a:xfrm>
            <a:off x="2143460" y="6069430"/>
            <a:ext cx="7879977" cy="764477"/>
          </a:xfrm>
        </p:spPr>
        <p:txBody>
          <a:bodyPr/>
          <a:lstStyle/>
          <a:p>
            <a:pPr algn="ctr"/>
            <a:r>
              <a:rPr lang="en-US" sz="1600" b="1" i="1" dirty="0" smtClean="0"/>
              <a:t>Convegno“5 anni dopo” – 5 </a:t>
            </a:r>
            <a:r>
              <a:rPr lang="it-IT" sz="1600" b="1" i="1" dirty="0" smtClean="0"/>
              <a:t>Aprile</a:t>
            </a:r>
            <a:r>
              <a:rPr lang="en-US" sz="1600" b="1" i="1" dirty="0" smtClean="0"/>
              <a:t> 2014</a:t>
            </a:r>
          </a:p>
        </p:txBody>
      </p:sp>
      <p:sp>
        <p:nvSpPr>
          <p:cNvPr id="20" name="Rettangolo 19"/>
          <p:cNvSpPr/>
          <p:nvPr/>
        </p:nvSpPr>
        <p:spPr>
          <a:xfrm>
            <a:off x="123825" y="2276739"/>
            <a:ext cx="2019635" cy="1261884"/>
          </a:xfrm>
          <a:prstGeom prst="rect">
            <a:avLst/>
          </a:prstGeom>
          <a:noFill/>
          <a:ln w="19050">
            <a:solidFill>
              <a:srgbClr val="FFC000"/>
            </a:solidFill>
          </a:ln>
          <a:effectLst>
            <a:outerShdw dist="38100" dir="2700000" sx="69000" sy="69000" algn="tl" rotWithShape="0">
              <a:prstClr val="black">
                <a:alpha val="38000"/>
              </a:prstClr>
            </a:outerShdw>
            <a:softEdge rad="0"/>
          </a:effectLst>
        </p:spPr>
        <p:txBody>
          <a:bodyPr wrap="square">
            <a:spAutoFit/>
          </a:bodyPr>
          <a:lstStyle/>
          <a:p>
            <a:pPr algn="ctr"/>
            <a:r>
              <a:rPr lang="it-IT" b="1" dirty="0" smtClean="0">
                <a:solidFill>
                  <a:srgbClr val="FFCC00"/>
                </a:solidFill>
              </a:rPr>
              <a:t>Ufficio </a:t>
            </a:r>
            <a:r>
              <a:rPr lang="it-IT" b="1" dirty="0">
                <a:solidFill>
                  <a:srgbClr val="FFCC00"/>
                </a:solidFill>
              </a:rPr>
              <a:t>Centralizzato per le Espropriazioni</a:t>
            </a:r>
            <a:r>
              <a:rPr lang="it-IT" sz="2000" b="1" dirty="0">
                <a:solidFill>
                  <a:srgbClr val="FFCC00"/>
                </a:solidFill>
              </a:rPr>
              <a:t> (UCE)</a:t>
            </a:r>
            <a:endParaRPr lang="it-IT" sz="2400" i="1" dirty="0">
              <a:solidFill>
                <a:srgbClr val="FFCC00"/>
              </a:solidFill>
            </a:endParaRPr>
          </a:p>
        </p:txBody>
      </p:sp>
      <p:pic>
        <p:nvPicPr>
          <p:cNvPr id="21" name="Immagine 20"/>
          <p:cNvPicPr>
            <a:picLocks noChangeAspect="1"/>
          </p:cNvPicPr>
          <p:nvPr/>
        </p:nvPicPr>
        <p:blipFill>
          <a:blip r:embed="rId8">
            <a:extLst>
              <a:ext uri="{28A0092B-C50C-407E-A947-70E740481C1C}">
                <a14:useLocalDpi xmlns="" xmlns:a14="http://schemas.microsoft.com/office/drawing/2010/main" val="0"/>
              </a:ext>
            </a:extLst>
          </a:blip>
          <a:stretch>
            <a:fillRect/>
          </a:stretch>
        </p:blipFill>
        <p:spPr>
          <a:xfrm>
            <a:off x="11400670" y="6247349"/>
            <a:ext cx="490373" cy="634183"/>
          </a:xfrm>
          <a:prstGeom prst="rect">
            <a:avLst/>
          </a:prstGeom>
        </p:spPr>
      </p:pic>
      <p:pic>
        <p:nvPicPr>
          <p:cNvPr id="22" name="Immagine 21" descr="Descrizione: images"/>
          <p:cNvPicPr/>
          <p:nvPr/>
        </p:nvPicPr>
        <p:blipFill>
          <a:blip r:embed="rId9"/>
          <a:srcRect/>
          <a:stretch>
            <a:fillRect/>
          </a:stretch>
        </p:blipFill>
        <p:spPr bwMode="auto">
          <a:xfrm>
            <a:off x="10809156" y="6262233"/>
            <a:ext cx="516349" cy="550320"/>
          </a:xfrm>
          <a:prstGeom prst="rect">
            <a:avLst/>
          </a:prstGeom>
          <a:noFill/>
          <a:ln w="9525">
            <a:solidFill>
              <a:schemeClr val="accent1"/>
            </a:solidFill>
            <a:miter lim="800000"/>
            <a:headEnd/>
            <a:tailEnd/>
          </a:ln>
        </p:spPr>
      </p:pic>
      <p:sp>
        <p:nvSpPr>
          <p:cNvPr id="2" name="Segnaposto numero diapositiva 1"/>
          <p:cNvSpPr>
            <a:spLocks noGrp="1"/>
          </p:cNvSpPr>
          <p:nvPr>
            <p:ph type="sldNum" sz="quarter" idx="12"/>
          </p:nvPr>
        </p:nvSpPr>
        <p:spPr/>
        <p:txBody>
          <a:bodyPr/>
          <a:lstStyle/>
          <a:p>
            <a:fld id="{D57F1E4F-1CFF-5643-939E-02111984F565}" type="slidenum">
              <a:rPr lang="en-US" smtClean="0"/>
              <a:pPr/>
              <a:t>33</a:t>
            </a:fld>
            <a:endParaRPr lang="en-US" dirty="0"/>
          </a:p>
        </p:txBody>
      </p:sp>
    </p:spTree>
    <p:extLst>
      <p:ext uri="{BB962C8B-B14F-4D97-AF65-F5344CB8AC3E}">
        <p14:creationId xmlns="" xmlns:p14="http://schemas.microsoft.com/office/powerpoint/2010/main" val="101153319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0268510" y="0"/>
            <a:ext cx="1923490" cy="1376845"/>
          </a:xfrm>
          <a:prstGeom prst="rect">
            <a:avLst/>
          </a:prstGeom>
        </p:spPr>
      </p:pic>
      <p:sp>
        <p:nvSpPr>
          <p:cNvPr id="12" name="Segnaposto contenuto 11"/>
          <p:cNvSpPr>
            <a:spLocks noGrp="1"/>
          </p:cNvSpPr>
          <p:nvPr>
            <p:ph idx="1"/>
          </p:nvPr>
        </p:nvSpPr>
        <p:spPr>
          <a:xfrm>
            <a:off x="1427604" y="1140246"/>
            <a:ext cx="9601196" cy="969485"/>
          </a:xfrm>
        </p:spPr>
        <p:txBody>
          <a:bodyPr>
            <a:normAutofit/>
          </a:bodyPr>
          <a:lstStyle/>
          <a:p>
            <a:pPr lvl="0">
              <a:spcBef>
                <a:spcPts val="0"/>
              </a:spcBef>
              <a:spcAft>
                <a:spcPts val="0"/>
              </a:spcAft>
              <a:buNone/>
            </a:pPr>
            <a:r>
              <a:rPr lang="it-IT" sz="2000" dirty="0" smtClean="0"/>
              <a:t>	</a:t>
            </a:r>
          </a:p>
          <a:p>
            <a:pPr lvl="0">
              <a:spcBef>
                <a:spcPts val="0"/>
              </a:spcBef>
              <a:spcAft>
                <a:spcPts val="0"/>
              </a:spcAft>
              <a:buNone/>
            </a:pPr>
            <a:endParaRPr lang="it-IT" sz="2000" dirty="0" smtClean="0"/>
          </a:p>
          <a:p>
            <a:pPr lvl="0">
              <a:spcBef>
                <a:spcPts val="0"/>
              </a:spcBef>
              <a:spcAft>
                <a:spcPts val="0"/>
              </a:spcAft>
              <a:buNone/>
            </a:pPr>
            <a:endParaRPr lang="it-IT" sz="2000" dirty="0" smtClean="0"/>
          </a:p>
          <a:p>
            <a:pPr lvl="0">
              <a:spcBef>
                <a:spcPts val="0"/>
              </a:spcBef>
              <a:spcAft>
                <a:spcPts val="0"/>
              </a:spcAft>
              <a:buNone/>
            </a:pPr>
            <a:endParaRPr lang="it-IT" sz="2000" dirty="0" smtClean="0"/>
          </a:p>
        </p:txBody>
      </p:sp>
      <p:sp>
        <p:nvSpPr>
          <p:cNvPr id="17" name="Segnaposto contenuto 11"/>
          <p:cNvSpPr txBox="1">
            <a:spLocks/>
          </p:cNvSpPr>
          <p:nvPr/>
        </p:nvSpPr>
        <p:spPr>
          <a:xfrm>
            <a:off x="2469087" y="666750"/>
            <a:ext cx="8646931" cy="4877145"/>
          </a:xfrm>
          <a:prstGeom prst="rect">
            <a:avLst/>
          </a:prstGeom>
        </p:spPr>
        <p:txBody>
          <a:bodyPr vert="horz" lIns="91440" tIns="45720" rIns="91440" bIns="45720" rtlCol="0" anchor="t">
            <a:noAutofit/>
          </a:bodyPr>
          <a:lstStyle/>
          <a:p>
            <a:r>
              <a:rPr lang="it-IT" sz="2000" b="1" dirty="0" smtClean="0">
                <a:solidFill>
                  <a:srgbClr val="003399"/>
                </a:solidFill>
              </a:rPr>
              <a:t>SVILUPPO</a:t>
            </a:r>
          </a:p>
          <a:p>
            <a:endParaRPr lang="it-IT" sz="2000" b="1" dirty="0" smtClean="0">
              <a:solidFill>
                <a:srgbClr val="003399"/>
              </a:solidFill>
            </a:endParaRPr>
          </a:p>
          <a:p>
            <a:r>
              <a:rPr lang="it-IT" dirty="0" smtClean="0"/>
              <a:t>Il </a:t>
            </a:r>
            <a:r>
              <a:rPr lang="it-IT" b="1" dirty="0" smtClean="0">
                <a:solidFill>
                  <a:srgbClr val="003399"/>
                </a:solidFill>
              </a:rPr>
              <a:t>5% dei fondi </a:t>
            </a:r>
            <a:r>
              <a:rPr lang="it-IT" dirty="0" smtClean="0"/>
              <a:t>destinati alla ricostruzione è destinato allo </a:t>
            </a:r>
            <a:r>
              <a:rPr lang="it-IT" b="1" dirty="0" smtClean="0">
                <a:solidFill>
                  <a:srgbClr val="003399"/>
                </a:solidFill>
              </a:rPr>
              <a:t>sviluppo</a:t>
            </a:r>
            <a:r>
              <a:rPr lang="it-IT" dirty="0" smtClean="0"/>
              <a:t>. </a:t>
            </a:r>
          </a:p>
          <a:p>
            <a:r>
              <a:rPr lang="it-IT" dirty="0" smtClean="0"/>
              <a:t>L'attuale stanziamento di</a:t>
            </a:r>
            <a:r>
              <a:rPr lang="it-IT" b="1" dirty="0" smtClean="0"/>
              <a:t> </a:t>
            </a:r>
            <a:r>
              <a:rPr lang="it-IT" b="1" dirty="0" smtClean="0">
                <a:solidFill>
                  <a:srgbClr val="003399"/>
                </a:solidFill>
              </a:rPr>
              <a:t>100 mln di euro </a:t>
            </a:r>
            <a:r>
              <a:rPr lang="it-IT" dirty="0" smtClean="0"/>
              <a:t>è volto a finanziare Assi di sviluppo che possano dare un respiro ampio alla città e un ruolo centrale all'Università, non solo come luogo di formazione, ma anche e soprattutto di ricerca.</a:t>
            </a:r>
          </a:p>
          <a:p>
            <a:endParaRPr lang="it-IT" b="1" dirty="0" smtClean="0"/>
          </a:p>
          <a:p>
            <a:r>
              <a:rPr lang="it-IT" sz="2000" b="1" dirty="0" smtClean="0">
                <a:solidFill>
                  <a:srgbClr val="003399"/>
                </a:solidFill>
              </a:rPr>
              <a:t>GLI ASSI DI SVILUPPO</a:t>
            </a:r>
            <a:r>
              <a:rPr lang="it-IT" sz="2000" b="1" dirty="0" smtClean="0"/>
              <a:t>:</a:t>
            </a:r>
          </a:p>
          <a:p>
            <a:endParaRPr lang="it-IT" dirty="0" smtClean="0"/>
          </a:p>
          <a:p>
            <a:pPr marL="1588" lvl="0" indent="-1588" defTabSz="363538"/>
            <a:r>
              <a:rPr lang="it-IT" sz="2000" b="1" dirty="0" smtClean="0"/>
              <a:t>I)	</a:t>
            </a:r>
            <a:r>
              <a:rPr lang="it-IT" sz="2000" b="1" dirty="0" smtClean="0">
                <a:solidFill>
                  <a:srgbClr val="003399"/>
                </a:solidFill>
              </a:rPr>
              <a:t>Potenziamento e rafforzamento della competitività del sistema industriale già presente nell’Area </a:t>
            </a:r>
            <a:r>
              <a:rPr lang="it-IT" sz="2000" b="1" dirty="0" smtClean="0"/>
              <a:t>(farmaceutico, aereospaziale, telecomunicazioni, avionica, tecnologie per la sicurezza)</a:t>
            </a:r>
            <a:endParaRPr lang="it-IT" sz="2000" dirty="0" smtClean="0"/>
          </a:p>
          <a:p>
            <a:pPr defTabSz="363538"/>
            <a:r>
              <a:rPr lang="it-IT" dirty="0" smtClean="0"/>
              <a:t>Assegnazione: </a:t>
            </a:r>
            <a:r>
              <a:rPr lang="it-IT" b="1" dirty="0" smtClean="0">
                <a:solidFill>
                  <a:srgbClr val="003399"/>
                </a:solidFill>
              </a:rPr>
              <a:t>55 milioni di euro</a:t>
            </a:r>
          </a:p>
          <a:p>
            <a:r>
              <a:rPr lang="it-IT" dirty="0" smtClean="0"/>
              <a:t>	</a:t>
            </a:r>
          </a:p>
          <a:p>
            <a:pPr marL="715963"/>
            <a:r>
              <a:rPr lang="it-IT" b="1" dirty="0" err="1" smtClean="0"/>
              <a:t>I.a</a:t>
            </a:r>
            <a:r>
              <a:rPr lang="it-IT" b="1" dirty="0" smtClean="0"/>
              <a:t>) progetti di investimento produttivo a forte contenuto di innovazione e con un potenziale di crescita elevato </a:t>
            </a:r>
            <a:r>
              <a:rPr lang="it-IT" b="1" dirty="0" smtClean="0">
                <a:solidFill>
                  <a:srgbClr val="003399"/>
                </a:solidFill>
              </a:rPr>
              <a:t>(40 milioni di euro)</a:t>
            </a:r>
          </a:p>
          <a:p>
            <a:pPr marL="715963"/>
            <a:r>
              <a:rPr lang="it-IT" b="1" dirty="0" err="1" smtClean="0"/>
              <a:t>I.b</a:t>
            </a:r>
            <a:r>
              <a:rPr lang="it-IT" b="1" dirty="0" smtClean="0"/>
              <a:t>) progetti di ricerca industriale a prevalente sviluppo sperimentale </a:t>
            </a:r>
          </a:p>
          <a:p>
            <a:pPr marL="715963"/>
            <a:r>
              <a:rPr lang="it-IT" b="1" dirty="0" smtClean="0">
                <a:solidFill>
                  <a:srgbClr val="003399"/>
                </a:solidFill>
              </a:rPr>
              <a:t>(15 milioni di euro)</a:t>
            </a:r>
          </a:p>
          <a:p>
            <a:pPr>
              <a:buFont typeface="Arial" pitchFamily="34" charset="0"/>
              <a:buChar char="•"/>
            </a:pPr>
            <a:endParaRPr lang="it-IT" dirty="0" smtClean="0"/>
          </a:p>
          <a:p>
            <a:endParaRPr lang="it-IT" dirty="0" smtClean="0"/>
          </a:p>
          <a:p>
            <a:pPr algn="just"/>
            <a:endParaRPr lang="it-IT" dirty="0" smtClean="0"/>
          </a:p>
          <a:p>
            <a:pPr algn="just"/>
            <a:endParaRPr lang="it-IT" dirty="0"/>
          </a:p>
        </p:txBody>
      </p:sp>
      <p:pic>
        <p:nvPicPr>
          <p:cNvPr id="11" name="Immagine 10"/>
          <p:cNvPicPr>
            <a:picLocks noChangeAspect="1"/>
          </p:cNvPicPr>
          <p:nvPr/>
        </p:nvPicPr>
        <p:blipFill rotWithShape="1">
          <a:blip r:embed="rId4">
            <a:extLst>
              <a:ext uri="{28A0092B-C50C-407E-A947-70E740481C1C}">
                <a14:useLocalDpi xmlns="" xmlns:a14="http://schemas.microsoft.com/office/drawing/2010/main" val="0"/>
              </a:ext>
            </a:extLst>
          </a:blip>
          <a:srcRect t="-1" r="81607" b="-181"/>
          <a:stretch/>
        </p:blipFill>
        <p:spPr>
          <a:xfrm>
            <a:off x="-1" y="0"/>
            <a:ext cx="2238375" cy="6858000"/>
          </a:xfrm>
          <a:prstGeom prst="rect">
            <a:avLst/>
          </a:prstGeom>
        </p:spPr>
      </p:pic>
      <p:sp>
        <p:nvSpPr>
          <p:cNvPr id="15" name="CasellaDiTesto 14"/>
          <p:cNvSpPr txBox="1"/>
          <p:nvPr/>
        </p:nvSpPr>
        <p:spPr>
          <a:xfrm>
            <a:off x="-145528" y="1103388"/>
            <a:ext cx="2530101" cy="215444"/>
          </a:xfrm>
          <a:prstGeom prst="rect">
            <a:avLst/>
          </a:prstGeom>
          <a:noFill/>
        </p:spPr>
        <p:txBody>
          <a:bodyPr wrap="square" rtlCol="0">
            <a:spAutoFit/>
          </a:bodyPr>
          <a:lstStyle/>
          <a:p>
            <a:pPr algn="ctr"/>
            <a:r>
              <a:rPr lang="it-IT" sz="800" b="1" dirty="0" smtClean="0">
                <a:solidFill>
                  <a:srgbClr val="FFCC00"/>
                </a:solidFill>
                <a:latin typeface="Arial" panose="020B0604020202020204" pitchFamily="34" charset="0"/>
                <a:cs typeface="Arial" panose="020B0604020202020204" pitchFamily="34" charset="0"/>
              </a:rPr>
              <a:t>Ufficio Speciale per la Ricostruzione L’Aquila</a:t>
            </a:r>
            <a:endParaRPr lang="it-IT" sz="800" b="1" dirty="0">
              <a:solidFill>
                <a:srgbClr val="FFCC00"/>
              </a:solidFill>
              <a:latin typeface="Arial" panose="020B0604020202020204" pitchFamily="34" charset="0"/>
              <a:cs typeface="Arial" panose="020B0604020202020204" pitchFamily="34" charset="0"/>
            </a:endParaRPr>
          </a:p>
        </p:txBody>
      </p:sp>
      <p:pic>
        <p:nvPicPr>
          <p:cNvPr id="16" name="Immagine 15"/>
          <p:cNvPicPr>
            <a:picLocks noChangeAspect="1"/>
          </p:cNvPicPr>
          <p:nvPr/>
        </p:nvPicPr>
        <p:blipFill rotWithShape="1">
          <a:blip r:embed="rId5">
            <a:extLst>
              <a:ext uri="{BEBA8EAE-BF5A-486C-A8C5-ECC9F3942E4B}">
                <a14:imgProps xmlns="" xmlns:a14="http://schemas.microsoft.com/office/drawing/2010/main">
                  <a14:imgLayer r:embed="rId6">
                    <a14:imgEffect>
                      <a14:artisticCrisscrossEtching/>
                    </a14:imgEffect>
                  </a14:imgLayer>
                </a14:imgProps>
              </a:ext>
              <a:ext uri="{28A0092B-C50C-407E-A947-70E740481C1C}">
                <a14:useLocalDpi xmlns="" xmlns:a14="http://schemas.microsoft.com/office/drawing/2010/main" val="0"/>
              </a:ext>
            </a:extLst>
          </a:blip>
          <a:srcRect l="16280" t="17124" r="15682" b="26347"/>
          <a:stretch/>
        </p:blipFill>
        <p:spPr>
          <a:xfrm>
            <a:off x="23271" y="32516"/>
            <a:ext cx="2224629" cy="1140835"/>
          </a:xfrm>
          <a:prstGeom prst="rect">
            <a:avLst/>
          </a:prstGeom>
        </p:spPr>
      </p:pic>
      <p:sp>
        <p:nvSpPr>
          <p:cNvPr id="18" name="Segnaposto piè di pagina 3"/>
          <p:cNvSpPr>
            <a:spLocks noGrp="1"/>
          </p:cNvSpPr>
          <p:nvPr>
            <p:ph type="ftr" sz="quarter" idx="11"/>
          </p:nvPr>
        </p:nvSpPr>
        <p:spPr>
          <a:xfrm>
            <a:off x="2143460" y="6069430"/>
            <a:ext cx="7879977" cy="764477"/>
          </a:xfrm>
        </p:spPr>
        <p:txBody>
          <a:bodyPr/>
          <a:lstStyle/>
          <a:p>
            <a:pPr algn="ctr"/>
            <a:r>
              <a:rPr lang="en-US" sz="1600" b="1" i="1" dirty="0" smtClean="0"/>
              <a:t>Convegno“5 anni dopo” – 5 </a:t>
            </a:r>
            <a:r>
              <a:rPr lang="it-IT" sz="1600" b="1" i="1" dirty="0" smtClean="0"/>
              <a:t>Aprile</a:t>
            </a:r>
            <a:r>
              <a:rPr lang="en-US" sz="1600" b="1" i="1" dirty="0" smtClean="0"/>
              <a:t> 2014</a:t>
            </a:r>
          </a:p>
        </p:txBody>
      </p:sp>
      <p:sp>
        <p:nvSpPr>
          <p:cNvPr id="19" name="Rettangolo 18"/>
          <p:cNvSpPr/>
          <p:nvPr/>
        </p:nvSpPr>
        <p:spPr>
          <a:xfrm>
            <a:off x="230712" y="1376845"/>
            <a:ext cx="1912748" cy="400110"/>
          </a:xfrm>
          <a:prstGeom prst="rect">
            <a:avLst/>
          </a:prstGeom>
          <a:noFill/>
          <a:ln w="19050">
            <a:solidFill>
              <a:srgbClr val="FFC000"/>
            </a:solidFill>
          </a:ln>
          <a:effectLst>
            <a:outerShdw dist="38100" dir="2700000" sx="69000" sy="69000" algn="tl" rotWithShape="0">
              <a:prstClr val="black">
                <a:alpha val="38000"/>
              </a:prstClr>
            </a:outerShdw>
            <a:softEdge rad="0"/>
          </a:effectLst>
        </p:spPr>
        <p:txBody>
          <a:bodyPr wrap="square">
            <a:spAutoFit/>
          </a:bodyPr>
          <a:lstStyle/>
          <a:p>
            <a:pPr algn="ctr"/>
            <a:r>
              <a:rPr lang="it-IT" sz="2000" b="1" i="1" dirty="0" smtClean="0">
                <a:solidFill>
                  <a:srgbClr val="FFCC00"/>
                </a:solidFill>
              </a:rPr>
              <a:t>SVILUPPO</a:t>
            </a:r>
            <a:endParaRPr lang="it-IT" sz="2400" i="1" dirty="0">
              <a:solidFill>
                <a:srgbClr val="FFCC00"/>
              </a:solidFill>
            </a:endParaRPr>
          </a:p>
        </p:txBody>
      </p:sp>
      <p:sp>
        <p:nvSpPr>
          <p:cNvPr id="20" name="Rettangolo 19"/>
          <p:cNvSpPr/>
          <p:nvPr/>
        </p:nvSpPr>
        <p:spPr>
          <a:xfrm>
            <a:off x="23271" y="2146589"/>
            <a:ext cx="2215103" cy="1323439"/>
          </a:xfrm>
          <a:prstGeom prst="rect">
            <a:avLst/>
          </a:prstGeom>
          <a:noFill/>
          <a:ln w="19050">
            <a:solidFill>
              <a:srgbClr val="FFC000"/>
            </a:solidFill>
          </a:ln>
          <a:effectLst>
            <a:outerShdw dist="38100" dir="2700000" sx="69000" sy="69000" algn="tl" rotWithShape="0">
              <a:prstClr val="black">
                <a:alpha val="38000"/>
              </a:prstClr>
            </a:outerShdw>
            <a:softEdge rad="0"/>
          </a:effectLst>
        </p:spPr>
        <p:txBody>
          <a:bodyPr wrap="square">
            <a:spAutoFit/>
          </a:bodyPr>
          <a:lstStyle/>
          <a:p>
            <a:pPr algn="ctr"/>
            <a:r>
              <a:rPr lang="it-IT" sz="1600" b="1" dirty="0" smtClean="0">
                <a:solidFill>
                  <a:srgbClr val="FFCC00"/>
                </a:solidFill>
              </a:rPr>
              <a:t>I) Potenziamento </a:t>
            </a:r>
            <a:r>
              <a:rPr lang="it-IT" sz="1600" b="1" dirty="0">
                <a:solidFill>
                  <a:srgbClr val="FFCC00"/>
                </a:solidFill>
              </a:rPr>
              <a:t>e rafforzamento della competitività del sistema industriale già presente nell’Area</a:t>
            </a:r>
            <a:endParaRPr lang="it-IT" i="1" dirty="0">
              <a:solidFill>
                <a:srgbClr val="FFCC00"/>
              </a:solidFill>
            </a:endParaRPr>
          </a:p>
        </p:txBody>
      </p:sp>
      <p:pic>
        <p:nvPicPr>
          <p:cNvPr id="21" name="Immagine 20"/>
          <p:cNvPicPr>
            <a:picLocks noChangeAspect="1"/>
          </p:cNvPicPr>
          <p:nvPr/>
        </p:nvPicPr>
        <p:blipFill>
          <a:blip r:embed="rId7">
            <a:extLst>
              <a:ext uri="{28A0092B-C50C-407E-A947-70E740481C1C}">
                <a14:useLocalDpi xmlns="" xmlns:a14="http://schemas.microsoft.com/office/drawing/2010/main" val="0"/>
              </a:ext>
            </a:extLst>
          </a:blip>
          <a:stretch>
            <a:fillRect/>
          </a:stretch>
        </p:blipFill>
        <p:spPr>
          <a:xfrm>
            <a:off x="11400670" y="6247349"/>
            <a:ext cx="490373" cy="634183"/>
          </a:xfrm>
          <a:prstGeom prst="rect">
            <a:avLst/>
          </a:prstGeom>
        </p:spPr>
      </p:pic>
      <p:pic>
        <p:nvPicPr>
          <p:cNvPr id="22" name="Immagine 21" descr="Descrizione: images"/>
          <p:cNvPicPr/>
          <p:nvPr/>
        </p:nvPicPr>
        <p:blipFill>
          <a:blip r:embed="rId8"/>
          <a:srcRect/>
          <a:stretch>
            <a:fillRect/>
          </a:stretch>
        </p:blipFill>
        <p:spPr bwMode="auto">
          <a:xfrm>
            <a:off x="10809156" y="6262233"/>
            <a:ext cx="516349" cy="550320"/>
          </a:xfrm>
          <a:prstGeom prst="rect">
            <a:avLst/>
          </a:prstGeom>
          <a:noFill/>
          <a:ln w="9525">
            <a:solidFill>
              <a:schemeClr val="accent1"/>
            </a:solidFill>
            <a:miter lim="800000"/>
            <a:headEnd/>
            <a:tailEnd/>
          </a:ln>
        </p:spPr>
      </p:pic>
      <p:sp>
        <p:nvSpPr>
          <p:cNvPr id="2" name="Segnaposto numero diapositiva 1"/>
          <p:cNvSpPr>
            <a:spLocks noGrp="1"/>
          </p:cNvSpPr>
          <p:nvPr>
            <p:ph type="sldNum" sz="quarter" idx="12"/>
          </p:nvPr>
        </p:nvSpPr>
        <p:spPr/>
        <p:txBody>
          <a:bodyPr/>
          <a:lstStyle/>
          <a:p>
            <a:fld id="{D57F1E4F-1CFF-5643-939E-02111984F565}" type="slidenum">
              <a:rPr lang="en-US" smtClean="0"/>
              <a:pPr/>
              <a:t>34</a:t>
            </a:fld>
            <a:endParaRPr lang="en-US" dirty="0"/>
          </a:p>
        </p:txBody>
      </p:sp>
    </p:spTree>
    <p:extLst>
      <p:ext uri="{BB962C8B-B14F-4D97-AF65-F5344CB8AC3E}">
        <p14:creationId xmlns="" xmlns:p14="http://schemas.microsoft.com/office/powerpoint/2010/main" val="101153319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0268510" y="0"/>
            <a:ext cx="1923490" cy="1376845"/>
          </a:xfrm>
          <a:prstGeom prst="rect">
            <a:avLst/>
          </a:prstGeom>
        </p:spPr>
      </p:pic>
      <p:sp>
        <p:nvSpPr>
          <p:cNvPr id="12" name="Segnaposto contenuto 11"/>
          <p:cNvSpPr>
            <a:spLocks noGrp="1"/>
          </p:cNvSpPr>
          <p:nvPr>
            <p:ph idx="1"/>
          </p:nvPr>
        </p:nvSpPr>
        <p:spPr>
          <a:xfrm>
            <a:off x="1427604" y="1140246"/>
            <a:ext cx="9601196" cy="969485"/>
          </a:xfrm>
        </p:spPr>
        <p:txBody>
          <a:bodyPr>
            <a:normAutofit lnSpcReduction="10000"/>
          </a:bodyPr>
          <a:lstStyle/>
          <a:p>
            <a:pPr lvl="0">
              <a:spcBef>
                <a:spcPts val="0"/>
              </a:spcBef>
              <a:spcAft>
                <a:spcPts val="0"/>
              </a:spcAft>
              <a:buNone/>
            </a:pPr>
            <a:r>
              <a:rPr lang="it-IT" sz="2000" dirty="0" smtClean="0"/>
              <a:t>	</a:t>
            </a:r>
          </a:p>
          <a:p>
            <a:pPr lvl="0">
              <a:spcBef>
                <a:spcPts val="0"/>
              </a:spcBef>
              <a:spcAft>
                <a:spcPts val="0"/>
              </a:spcAft>
              <a:buNone/>
            </a:pPr>
            <a:endParaRPr lang="it-IT" sz="2000" dirty="0" smtClean="0"/>
          </a:p>
          <a:p>
            <a:pPr lvl="0">
              <a:spcBef>
                <a:spcPts val="0"/>
              </a:spcBef>
              <a:spcAft>
                <a:spcPts val="0"/>
              </a:spcAft>
              <a:buNone/>
            </a:pPr>
            <a:r>
              <a:rPr lang="it-IT" sz="2000" dirty="0" smtClean="0"/>
              <a:t>	</a:t>
            </a:r>
          </a:p>
        </p:txBody>
      </p:sp>
      <p:sp>
        <p:nvSpPr>
          <p:cNvPr id="17" name="Segnaposto contenuto 11"/>
          <p:cNvSpPr txBox="1">
            <a:spLocks/>
          </p:cNvSpPr>
          <p:nvPr/>
        </p:nvSpPr>
        <p:spPr>
          <a:xfrm>
            <a:off x="2271172" y="1056702"/>
            <a:ext cx="8673054" cy="4649118"/>
          </a:xfrm>
          <a:prstGeom prst="rect">
            <a:avLst/>
          </a:prstGeom>
        </p:spPr>
        <p:txBody>
          <a:bodyPr vert="horz" lIns="91440" tIns="45720" rIns="91440" bIns="45720" rtlCol="0" anchor="t">
            <a:noAutofit/>
          </a:bodyPr>
          <a:lstStyle/>
          <a:p>
            <a:pPr lvl="0"/>
            <a:r>
              <a:rPr lang="it-IT" sz="2000" b="1" dirty="0" smtClean="0"/>
              <a:t>II)	Creazione e Sviluppo di nuove Attività imprenditoriali, per sostenere azioni di trasferimento 	tecnologico, per valorizzare le produzioni di eccellenza del territorio e promuovere le potenzialità del sistema turistico locale</a:t>
            </a:r>
            <a:endParaRPr lang="it-IT" sz="2000" dirty="0" smtClean="0"/>
          </a:p>
          <a:p>
            <a:r>
              <a:rPr lang="it-IT" dirty="0" smtClean="0"/>
              <a:t>Assegnazione: </a:t>
            </a:r>
            <a:r>
              <a:rPr lang="it-IT" b="1" dirty="0" smtClean="0">
                <a:solidFill>
                  <a:srgbClr val="003399"/>
                </a:solidFill>
              </a:rPr>
              <a:t>45 milioni di euro</a:t>
            </a:r>
          </a:p>
          <a:p>
            <a:endParaRPr lang="it-IT" b="1" dirty="0" smtClean="0"/>
          </a:p>
          <a:p>
            <a:pPr marL="715963"/>
            <a:r>
              <a:rPr lang="it-IT" b="1" dirty="0" err="1" smtClean="0"/>
              <a:t>II.a</a:t>
            </a:r>
            <a:r>
              <a:rPr lang="it-IT" b="1" dirty="0" smtClean="0"/>
              <a:t>) progetti per la nascita e lo sviluppo di nuove imprese innovative e di </a:t>
            </a:r>
            <a:r>
              <a:rPr lang="it-IT" b="1" i="1" dirty="0" err="1" smtClean="0"/>
              <a:t>spin</a:t>
            </a:r>
            <a:r>
              <a:rPr lang="it-IT" b="1" i="1" dirty="0" smtClean="0"/>
              <a:t> off </a:t>
            </a:r>
            <a:r>
              <a:rPr lang="it-IT" b="1" dirty="0" smtClean="0"/>
              <a:t>per la 	ricerca, prioritariamente collegati alla realizzazione di infrastrutture innovative e servizi per le </a:t>
            </a:r>
            <a:r>
              <a:rPr lang="it-IT" b="1" dirty="0" err="1" smtClean="0"/>
              <a:t>smart</a:t>
            </a:r>
            <a:r>
              <a:rPr lang="it-IT" b="1" dirty="0" smtClean="0"/>
              <a:t> </a:t>
            </a:r>
            <a:r>
              <a:rPr lang="it-IT" b="1" dirty="0" err="1" smtClean="0"/>
              <a:t>cities</a:t>
            </a:r>
            <a:r>
              <a:rPr lang="it-IT" b="1" dirty="0" smtClean="0"/>
              <a:t> </a:t>
            </a:r>
            <a:r>
              <a:rPr lang="it-IT" b="1" dirty="0" smtClean="0">
                <a:solidFill>
                  <a:srgbClr val="003399"/>
                </a:solidFill>
              </a:rPr>
              <a:t>(13 milioni di euro)</a:t>
            </a:r>
          </a:p>
          <a:p>
            <a:pPr marL="715963"/>
            <a:r>
              <a:rPr lang="it-IT" b="1" dirty="0" err="1" smtClean="0"/>
              <a:t>II.b</a:t>
            </a:r>
            <a:r>
              <a:rPr lang="it-IT" b="1" dirty="0" smtClean="0"/>
              <a:t>) investimenti per la valorizzazione turistica del patrimonio naturale, storico e culturale </a:t>
            </a:r>
            <a:r>
              <a:rPr lang="it-IT" b="1" dirty="0" smtClean="0">
                <a:solidFill>
                  <a:srgbClr val="003399"/>
                </a:solidFill>
              </a:rPr>
              <a:t>(9 milioni di euro)</a:t>
            </a:r>
          </a:p>
          <a:p>
            <a:pPr marL="715963"/>
            <a:r>
              <a:rPr lang="it-IT" b="1" dirty="0" err="1" smtClean="0"/>
              <a:t>II.c</a:t>
            </a:r>
            <a:r>
              <a:rPr lang="it-IT" b="1" dirty="0" smtClean="0"/>
              <a:t>) progetti per la valorizzazione delle produzioni agroalimentari tipiche e di eccellenza</a:t>
            </a:r>
            <a:r>
              <a:rPr lang="it-IT" dirty="0" smtClean="0"/>
              <a:t> </a:t>
            </a:r>
            <a:r>
              <a:rPr lang="it-IT" b="1" dirty="0" smtClean="0">
                <a:solidFill>
                  <a:srgbClr val="003399"/>
                </a:solidFill>
              </a:rPr>
              <a:t>(3 milioni di euro)</a:t>
            </a:r>
          </a:p>
          <a:p>
            <a:pPr marL="715963"/>
            <a:r>
              <a:rPr lang="it-IT" b="1" dirty="0" err="1" smtClean="0"/>
              <a:t>II.d</a:t>
            </a:r>
            <a:r>
              <a:rPr lang="it-IT" b="1" dirty="0" smtClean="0"/>
              <a:t>) progetti per il rilancio e potenziamento del polo di attrazione turistica del Gran Sasso</a:t>
            </a:r>
            <a:r>
              <a:rPr lang="it-IT" dirty="0" smtClean="0"/>
              <a:t> </a:t>
            </a:r>
            <a:r>
              <a:rPr lang="it-IT" b="1" dirty="0" smtClean="0">
                <a:solidFill>
                  <a:srgbClr val="003399"/>
                </a:solidFill>
              </a:rPr>
              <a:t>(15 milioni di euro)</a:t>
            </a:r>
          </a:p>
          <a:p>
            <a:pPr marL="715963"/>
            <a:r>
              <a:rPr lang="it-IT" b="1" dirty="0" err="1" smtClean="0"/>
              <a:t>II.e</a:t>
            </a:r>
            <a:r>
              <a:rPr lang="it-IT" b="1" dirty="0" smtClean="0"/>
              <a:t>) attività di ricerca nell’ambito delle reti ottiche, dell’edilizia e del restauro e delle tecniche di recupero edilizio</a:t>
            </a:r>
            <a:r>
              <a:rPr lang="it-IT" dirty="0" smtClean="0"/>
              <a:t> </a:t>
            </a:r>
            <a:r>
              <a:rPr lang="it-IT" b="1" dirty="0" smtClean="0">
                <a:solidFill>
                  <a:srgbClr val="003399"/>
                </a:solidFill>
              </a:rPr>
              <a:t>(5 milioni di euro)</a:t>
            </a:r>
            <a:endParaRPr lang="it-IT" b="1" dirty="0">
              <a:solidFill>
                <a:srgbClr val="003399"/>
              </a:solidFill>
            </a:endParaRPr>
          </a:p>
        </p:txBody>
      </p:sp>
      <p:pic>
        <p:nvPicPr>
          <p:cNvPr id="11" name="Immagine 10"/>
          <p:cNvPicPr>
            <a:picLocks noChangeAspect="1"/>
          </p:cNvPicPr>
          <p:nvPr/>
        </p:nvPicPr>
        <p:blipFill rotWithShape="1">
          <a:blip r:embed="rId4">
            <a:extLst>
              <a:ext uri="{28A0092B-C50C-407E-A947-70E740481C1C}">
                <a14:useLocalDpi xmlns="" xmlns:a14="http://schemas.microsoft.com/office/drawing/2010/main" val="0"/>
              </a:ext>
            </a:extLst>
          </a:blip>
          <a:srcRect t="-1" r="81607" b="-181"/>
          <a:stretch/>
        </p:blipFill>
        <p:spPr>
          <a:xfrm>
            <a:off x="-1" y="0"/>
            <a:ext cx="2238375" cy="6858000"/>
          </a:xfrm>
          <a:prstGeom prst="rect">
            <a:avLst/>
          </a:prstGeom>
        </p:spPr>
      </p:pic>
      <p:sp>
        <p:nvSpPr>
          <p:cNvPr id="15" name="CasellaDiTesto 14"/>
          <p:cNvSpPr txBox="1"/>
          <p:nvPr/>
        </p:nvSpPr>
        <p:spPr>
          <a:xfrm>
            <a:off x="-145528" y="1103388"/>
            <a:ext cx="2530101" cy="215444"/>
          </a:xfrm>
          <a:prstGeom prst="rect">
            <a:avLst/>
          </a:prstGeom>
          <a:noFill/>
        </p:spPr>
        <p:txBody>
          <a:bodyPr wrap="square" rtlCol="0">
            <a:spAutoFit/>
          </a:bodyPr>
          <a:lstStyle/>
          <a:p>
            <a:pPr algn="ctr"/>
            <a:r>
              <a:rPr lang="it-IT" sz="800" b="1" dirty="0" smtClean="0">
                <a:solidFill>
                  <a:srgbClr val="FFCC00"/>
                </a:solidFill>
                <a:latin typeface="Arial" panose="020B0604020202020204" pitchFamily="34" charset="0"/>
                <a:cs typeface="Arial" panose="020B0604020202020204" pitchFamily="34" charset="0"/>
              </a:rPr>
              <a:t>Ufficio Speciale per la Ricostruzione L’Aquila</a:t>
            </a:r>
            <a:endParaRPr lang="it-IT" sz="800" b="1" dirty="0">
              <a:solidFill>
                <a:srgbClr val="FFCC00"/>
              </a:solidFill>
              <a:latin typeface="Arial" panose="020B0604020202020204" pitchFamily="34" charset="0"/>
              <a:cs typeface="Arial" panose="020B0604020202020204" pitchFamily="34" charset="0"/>
            </a:endParaRPr>
          </a:p>
        </p:txBody>
      </p:sp>
      <p:pic>
        <p:nvPicPr>
          <p:cNvPr id="16" name="Immagine 15"/>
          <p:cNvPicPr>
            <a:picLocks noChangeAspect="1"/>
          </p:cNvPicPr>
          <p:nvPr/>
        </p:nvPicPr>
        <p:blipFill rotWithShape="1">
          <a:blip r:embed="rId5">
            <a:extLst>
              <a:ext uri="{BEBA8EAE-BF5A-486C-A8C5-ECC9F3942E4B}">
                <a14:imgProps xmlns="" xmlns:a14="http://schemas.microsoft.com/office/drawing/2010/main">
                  <a14:imgLayer r:embed="rId6">
                    <a14:imgEffect>
                      <a14:artisticCrisscrossEtching/>
                    </a14:imgEffect>
                  </a14:imgLayer>
                </a14:imgProps>
              </a:ext>
              <a:ext uri="{28A0092B-C50C-407E-A947-70E740481C1C}">
                <a14:useLocalDpi xmlns="" xmlns:a14="http://schemas.microsoft.com/office/drawing/2010/main" val="0"/>
              </a:ext>
            </a:extLst>
          </a:blip>
          <a:srcRect l="16280" t="17124" r="15682" b="26347"/>
          <a:stretch/>
        </p:blipFill>
        <p:spPr>
          <a:xfrm>
            <a:off x="23271" y="32516"/>
            <a:ext cx="2224629" cy="1140835"/>
          </a:xfrm>
          <a:prstGeom prst="rect">
            <a:avLst/>
          </a:prstGeom>
        </p:spPr>
      </p:pic>
      <p:sp>
        <p:nvSpPr>
          <p:cNvPr id="18" name="Segnaposto piè di pagina 3"/>
          <p:cNvSpPr>
            <a:spLocks noGrp="1"/>
          </p:cNvSpPr>
          <p:nvPr>
            <p:ph type="ftr" sz="quarter" idx="11"/>
          </p:nvPr>
        </p:nvSpPr>
        <p:spPr>
          <a:xfrm>
            <a:off x="2143460" y="6069430"/>
            <a:ext cx="7879977" cy="764477"/>
          </a:xfrm>
        </p:spPr>
        <p:txBody>
          <a:bodyPr/>
          <a:lstStyle/>
          <a:p>
            <a:pPr algn="ctr"/>
            <a:r>
              <a:rPr lang="en-US" sz="1600" b="1" i="1" dirty="0" smtClean="0"/>
              <a:t>Convegno“5 anni dopo” – 5 </a:t>
            </a:r>
            <a:r>
              <a:rPr lang="it-IT" sz="1600" b="1" i="1" dirty="0" smtClean="0"/>
              <a:t>Aprile</a:t>
            </a:r>
            <a:r>
              <a:rPr lang="en-US" sz="1600" b="1" i="1" dirty="0" smtClean="0"/>
              <a:t> 2014</a:t>
            </a:r>
          </a:p>
        </p:txBody>
      </p:sp>
      <p:sp>
        <p:nvSpPr>
          <p:cNvPr id="19" name="Rettangolo 18"/>
          <p:cNvSpPr/>
          <p:nvPr/>
        </p:nvSpPr>
        <p:spPr>
          <a:xfrm>
            <a:off x="162812" y="2229879"/>
            <a:ext cx="1912748" cy="1200329"/>
          </a:xfrm>
          <a:prstGeom prst="rect">
            <a:avLst/>
          </a:prstGeom>
          <a:noFill/>
          <a:ln w="19050">
            <a:solidFill>
              <a:srgbClr val="FFC000"/>
            </a:solidFill>
          </a:ln>
          <a:effectLst>
            <a:outerShdw dist="38100" dir="2700000" sx="69000" sy="69000" algn="tl" rotWithShape="0">
              <a:prstClr val="black">
                <a:alpha val="38000"/>
              </a:prstClr>
            </a:outerShdw>
            <a:softEdge rad="0"/>
          </a:effectLst>
        </p:spPr>
        <p:txBody>
          <a:bodyPr wrap="square">
            <a:spAutoFit/>
          </a:bodyPr>
          <a:lstStyle/>
          <a:p>
            <a:pPr algn="ctr"/>
            <a:r>
              <a:rPr lang="it-IT" b="1" dirty="0" smtClean="0">
                <a:solidFill>
                  <a:srgbClr val="FFCC00"/>
                </a:solidFill>
              </a:rPr>
              <a:t>II) Creazione </a:t>
            </a:r>
            <a:r>
              <a:rPr lang="it-IT" b="1" dirty="0">
                <a:solidFill>
                  <a:srgbClr val="FFCC00"/>
                </a:solidFill>
              </a:rPr>
              <a:t>e Sviluppo di nuove Attività imprenditoriali</a:t>
            </a:r>
            <a:endParaRPr lang="it-IT" sz="2000" i="1" dirty="0">
              <a:solidFill>
                <a:srgbClr val="FFCC00"/>
              </a:solidFill>
            </a:endParaRPr>
          </a:p>
        </p:txBody>
      </p:sp>
      <p:sp>
        <p:nvSpPr>
          <p:cNvPr id="20" name="Rettangolo 19"/>
          <p:cNvSpPr/>
          <p:nvPr/>
        </p:nvSpPr>
        <p:spPr>
          <a:xfrm>
            <a:off x="230712" y="1376845"/>
            <a:ext cx="1912748" cy="400110"/>
          </a:xfrm>
          <a:prstGeom prst="rect">
            <a:avLst/>
          </a:prstGeom>
          <a:noFill/>
          <a:ln w="19050">
            <a:solidFill>
              <a:srgbClr val="FFC000"/>
            </a:solidFill>
          </a:ln>
          <a:effectLst>
            <a:outerShdw dist="38100" dir="2700000" sx="69000" sy="69000" algn="tl" rotWithShape="0">
              <a:prstClr val="black">
                <a:alpha val="38000"/>
              </a:prstClr>
            </a:outerShdw>
            <a:softEdge rad="0"/>
          </a:effectLst>
        </p:spPr>
        <p:txBody>
          <a:bodyPr wrap="square">
            <a:spAutoFit/>
          </a:bodyPr>
          <a:lstStyle/>
          <a:p>
            <a:pPr algn="ctr"/>
            <a:r>
              <a:rPr lang="it-IT" sz="2000" b="1" i="1" dirty="0" smtClean="0">
                <a:solidFill>
                  <a:srgbClr val="FFCC00"/>
                </a:solidFill>
              </a:rPr>
              <a:t>SVILUPPO</a:t>
            </a:r>
            <a:endParaRPr lang="it-IT" sz="2400" i="1" dirty="0">
              <a:solidFill>
                <a:srgbClr val="FFCC00"/>
              </a:solidFill>
            </a:endParaRPr>
          </a:p>
        </p:txBody>
      </p:sp>
      <p:pic>
        <p:nvPicPr>
          <p:cNvPr id="21" name="Immagine 20"/>
          <p:cNvPicPr>
            <a:picLocks noChangeAspect="1"/>
          </p:cNvPicPr>
          <p:nvPr/>
        </p:nvPicPr>
        <p:blipFill>
          <a:blip r:embed="rId7">
            <a:extLst>
              <a:ext uri="{28A0092B-C50C-407E-A947-70E740481C1C}">
                <a14:useLocalDpi xmlns="" xmlns:a14="http://schemas.microsoft.com/office/drawing/2010/main" val="0"/>
              </a:ext>
            </a:extLst>
          </a:blip>
          <a:stretch>
            <a:fillRect/>
          </a:stretch>
        </p:blipFill>
        <p:spPr>
          <a:xfrm>
            <a:off x="11400670" y="6247349"/>
            <a:ext cx="490373" cy="634183"/>
          </a:xfrm>
          <a:prstGeom prst="rect">
            <a:avLst/>
          </a:prstGeom>
        </p:spPr>
      </p:pic>
      <p:pic>
        <p:nvPicPr>
          <p:cNvPr id="22" name="Immagine 21" descr="Descrizione: images"/>
          <p:cNvPicPr/>
          <p:nvPr/>
        </p:nvPicPr>
        <p:blipFill>
          <a:blip r:embed="rId8"/>
          <a:srcRect/>
          <a:stretch>
            <a:fillRect/>
          </a:stretch>
        </p:blipFill>
        <p:spPr bwMode="auto">
          <a:xfrm>
            <a:off x="10809156" y="6262233"/>
            <a:ext cx="516349" cy="550320"/>
          </a:xfrm>
          <a:prstGeom prst="rect">
            <a:avLst/>
          </a:prstGeom>
          <a:noFill/>
          <a:ln w="9525">
            <a:solidFill>
              <a:schemeClr val="accent1"/>
            </a:solidFill>
            <a:miter lim="800000"/>
            <a:headEnd/>
            <a:tailEnd/>
          </a:ln>
        </p:spPr>
      </p:pic>
      <p:sp>
        <p:nvSpPr>
          <p:cNvPr id="2" name="Segnaposto numero diapositiva 1"/>
          <p:cNvSpPr>
            <a:spLocks noGrp="1"/>
          </p:cNvSpPr>
          <p:nvPr>
            <p:ph type="sldNum" sz="quarter" idx="12"/>
          </p:nvPr>
        </p:nvSpPr>
        <p:spPr/>
        <p:txBody>
          <a:bodyPr/>
          <a:lstStyle/>
          <a:p>
            <a:fld id="{D57F1E4F-1CFF-5643-939E-02111984F565}" type="slidenum">
              <a:rPr lang="en-US" smtClean="0"/>
              <a:pPr/>
              <a:t>35</a:t>
            </a:fld>
            <a:endParaRPr lang="en-US" dirty="0"/>
          </a:p>
        </p:txBody>
      </p:sp>
    </p:spTree>
    <p:extLst>
      <p:ext uri="{BB962C8B-B14F-4D97-AF65-F5344CB8AC3E}">
        <p14:creationId xmlns="" xmlns:p14="http://schemas.microsoft.com/office/powerpoint/2010/main" val="101153319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egnaposto contenuto 11"/>
          <p:cNvSpPr>
            <a:spLocks noGrp="1"/>
          </p:cNvSpPr>
          <p:nvPr>
            <p:ph idx="1"/>
          </p:nvPr>
        </p:nvSpPr>
        <p:spPr>
          <a:xfrm>
            <a:off x="1427604" y="1140246"/>
            <a:ext cx="9601196" cy="969485"/>
          </a:xfrm>
        </p:spPr>
        <p:txBody>
          <a:bodyPr>
            <a:normAutofit lnSpcReduction="10000"/>
          </a:bodyPr>
          <a:lstStyle/>
          <a:p>
            <a:pPr lvl="0">
              <a:spcBef>
                <a:spcPts val="0"/>
              </a:spcBef>
              <a:spcAft>
                <a:spcPts val="0"/>
              </a:spcAft>
              <a:buNone/>
            </a:pPr>
            <a:r>
              <a:rPr lang="it-IT" sz="2000" dirty="0" smtClean="0"/>
              <a:t>	</a:t>
            </a:r>
          </a:p>
          <a:p>
            <a:pPr lvl="0">
              <a:spcBef>
                <a:spcPts val="0"/>
              </a:spcBef>
              <a:spcAft>
                <a:spcPts val="0"/>
              </a:spcAft>
              <a:buNone/>
            </a:pPr>
            <a:endParaRPr lang="it-IT" sz="2000" dirty="0" smtClean="0"/>
          </a:p>
          <a:p>
            <a:pPr lvl="0">
              <a:spcBef>
                <a:spcPts val="0"/>
              </a:spcBef>
              <a:spcAft>
                <a:spcPts val="0"/>
              </a:spcAft>
              <a:buNone/>
            </a:pPr>
            <a:r>
              <a:rPr lang="it-IT" sz="2000" dirty="0" smtClean="0"/>
              <a:t>	</a:t>
            </a:r>
          </a:p>
        </p:txBody>
      </p:sp>
      <p:sp>
        <p:nvSpPr>
          <p:cNvPr id="17" name="Segnaposto contenuto 11"/>
          <p:cNvSpPr txBox="1">
            <a:spLocks/>
          </p:cNvSpPr>
          <p:nvPr/>
        </p:nvSpPr>
        <p:spPr>
          <a:xfrm>
            <a:off x="2295859" y="1323402"/>
            <a:ext cx="8820159" cy="3877248"/>
          </a:xfrm>
          <a:prstGeom prst="rect">
            <a:avLst/>
          </a:prstGeom>
          <a:solidFill>
            <a:schemeClr val="bg1"/>
          </a:solidFill>
        </p:spPr>
        <p:txBody>
          <a:bodyPr vert="horz" lIns="91440" tIns="45720" rIns="91440" bIns="45720" rtlCol="0" anchor="t">
            <a:noAutofit/>
          </a:bodyPr>
          <a:lstStyle/>
          <a:p>
            <a:r>
              <a:rPr lang="it-IT" sz="2000" b="1" dirty="0" smtClean="0">
                <a:solidFill>
                  <a:srgbClr val="003399"/>
                </a:solidFill>
              </a:rPr>
              <a:t>Progetti che hanno già raggiunto la conclusione dell’iter di finanziamento</a:t>
            </a:r>
            <a:r>
              <a:rPr lang="it-IT" sz="2000" dirty="0" smtClean="0">
                <a:solidFill>
                  <a:srgbClr val="003399"/>
                </a:solidFill>
              </a:rPr>
              <a:t>:</a:t>
            </a:r>
          </a:p>
          <a:p>
            <a:endParaRPr lang="it-IT" dirty="0" smtClean="0"/>
          </a:p>
          <a:p>
            <a:pPr marL="715963"/>
            <a:endParaRPr lang="it-IT" b="1" dirty="0" smtClean="0"/>
          </a:p>
          <a:p>
            <a:pPr marL="361950"/>
            <a:r>
              <a:rPr lang="it-IT" sz="2000" b="1" dirty="0" err="1" smtClean="0"/>
              <a:t>II.d</a:t>
            </a:r>
            <a:r>
              <a:rPr lang="it-IT" sz="2000" b="1" dirty="0" smtClean="0"/>
              <a:t>) Rilancio e potenziamento del polo di attrazione turistica del Gran Sasso</a:t>
            </a:r>
          </a:p>
          <a:p>
            <a:pPr marL="361950"/>
            <a:r>
              <a:rPr lang="it-IT" sz="2000" dirty="0" smtClean="0"/>
              <a:t>Assegnazione: </a:t>
            </a:r>
            <a:r>
              <a:rPr lang="it-IT" sz="2000" b="1" dirty="0" smtClean="0">
                <a:solidFill>
                  <a:srgbClr val="003399"/>
                </a:solidFill>
              </a:rPr>
              <a:t>15 milioni di euro</a:t>
            </a:r>
          </a:p>
          <a:p>
            <a:pPr marL="361950"/>
            <a:r>
              <a:rPr lang="it-IT" sz="2000" dirty="0" smtClean="0"/>
              <a:t>Ente coinvolto: Centro Turistico del Gran Sasso</a:t>
            </a:r>
          </a:p>
          <a:p>
            <a:pPr marL="361950"/>
            <a:endParaRPr lang="it-IT" sz="2000" dirty="0" smtClean="0"/>
          </a:p>
          <a:p>
            <a:pPr marL="361950"/>
            <a:r>
              <a:rPr lang="it-IT" sz="2000" dirty="0" smtClean="0"/>
              <a:t> </a:t>
            </a:r>
          </a:p>
          <a:p>
            <a:pPr marL="361950"/>
            <a:r>
              <a:rPr lang="it-IT" sz="2000" b="1" dirty="0" err="1" smtClean="0"/>
              <a:t>II.e</a:t>
            </a:r>
            <a:r>
              <a:rPr lang="it-IT" sz="2000" b="1" dirty="0" smtClean="0"/>
              <a:t>) Rete ottica innovativa per la Pubblica amministrazione</a:t>
            </a:r>
          </a:p>
          <a:p>
            <a:pPr marL="361950"/>
            <a:r>
              <a:rPr lang="it-IT" sz="2000" dirty="0" smtClean="0"/>
              <a:t>Assegnazione: </a:t>
            </a:r>
            <a:r>
              <a:rPr lang="it-IT" sz="2000" b="1" dirty="0" smtClean="0">
                <a:solidFill>
                  <a:srgbClr val="003399"/>
                </a:solidFill>
              </a:rPr>
              <a:t>5 milioni di euro</a:t>
            </a:r>
          </a:p>
          <a:p>
            <a:pPr marL="361950"/>
            <a:r>
              <a:rPr lang="it-IT" sz="2000" dirty="0" smtClean="0"/>
              <a:t>Ente coinvolto: Università degli Studi dell’Aquila </a:t>
            </a:r>
          </a:p>
          <a:p>
            <a:pPr>
              <a:buFont typeface="Arial" pitchFamily="34" charset="0"/>
              <a:buChar char="•"/>
            </a:pPr>
            <a:endParaRPr lang="it-IT" dirty="0" smtClean="0"/>
          </a:p>
          <a:p>
            <a:endParaRPr lang="it-IT" dirty="0" smtClean="0"/>
          </a:p>
          <a:p>
            <a:pPr algn="just"/>
            <a:endParaRPr lang="it-IT" dirty="0" smtClean="0"/>
          </a:p>
          <a:p>
            <a:pPr algn="just"/>
            <a:endParaRPr lang="it-IT" dirty="0"/>
          </a:p>
        </p:txBody>
      </p:sp>
      <p:pic>
        <p:nvPicPr>
          <p:cNvPr id="11" name="Immagine 10"/>
          <p:cNvPicPr>
            <a:picLocks noChangeAspect="1"/>
          </p:cNvPicPr>
          <p:nvPr/>
        </p:nvPicPr>
        <p:blipFill rotWithShape="1">
          <a:blip r:embed="rId3">
            <a:extLst>
              <a:ext uri="{28A0092B-C50C-407E-A947-70E740481C1C}">
                <a14:useLocalDpi xmlns="" xmlns:a14="http://schemas.microsoft.com/office/drawing/2010/main" val="0"/>
              </a:ext>
            </a:extLst>
          </a:blip>
          <a:srcRect t="-1" r="81607" b="-181"/>
          <a:stretch/>
        </p:blipFill>
        <p:spPr>
          <a:xfrm>
            <a:off x="-1" y="0"/>
            <a:ext cx="2238375" cy="6858000"/>
          </a:xfrm>
          <a:prstGeom prst="rect">
            <a:avLst/>
          </a:prstGeom>
        </p:spPr>
      </p:pic>
      <p:sp>
        <p:nvSpPr>
          <p:cNvPr id="15" name="CasellaDiTesto 14"/>
          <p:cNvSpPr txBox="1"/>
          <p:nvPr/>
        </p:nvSpPr>
        <p:spPr>
          <a:xfrm>
            <a:off x="-145528" y="1103388"/>
            <a:ext cx="2530101" cy="215444"/>
          </a:xfrm>
          <a:prstGeom prst="rect">
            <a:avLst/>
          </a:prstGeom>
          <a:noFill/>
        </p:spPr>
        <p:txBody>
          <a:bodyPr wrap="square" rtlCol="0">
            <a:spAutoFit/>
          </a:bodyPr>
          <a:lstStyle/>
          <a:p>
            <a:pPr algn="ctr"/>
            <a:r>
              <a:rPr lang="it-IT" sz="800" b="1" dirty="0" smtClean="0">
                <a:solidFill>
                  <a:srgbClr val="FFCC00"/>
                </a:solidFill>
                <a:latin typeface="Arial" panose="020B0604020202020204" pitchFamily="34" charset="0"/>
                <a:cs typeface="Arial" panose="020B0604020202020204" pitchFamily="34" charset="0"/>
              </a:rPr>
              <a:t>Ufficio Speciale per la Ricostruzione L’Aquila</a:t>
            </a:r>
            <a:endParaRPr lang="it-IT" sz="800" b="1" dirty="0">
              <a:solidFill>
                <a:srgbClr val="FFCC00"/>
              </a:solidFill>
              <a:latin typeface="Arial" panose="020B0604020202020204" pitchFamily="34" charset="0"/>
              <a:cs typeface="Arial" panose="020B0604020202020204" pitchFamily="34" charset="0"/>
            </a:endParaRPr>
          </a:p>
        </p:txBody>
      </p:sp>
      <p:pic>
        <p:nvPicPr>
          <p:cNvPr id="16" name="Immagine 15"/>
          <p:cNvPicPr>
            <a:picLocks noChangeAspect="1"/>
          </p:cNvPicPr>
          <p:nvPr/>
        </p:nvPicPr>
        <p:blipFill rotWithShape="1">
          <a:blip r:embed="rId4">
            <a:extLst>
              <a:ext uri="{BEBA8EAE-BF5A-486C-A8C5-ECC9F3942E4B}">
                <a14:imgProps xmlns="" xmlns:a14="http://schemas.microsoft.com/office/drawing/2010/main">
                  <a14:imgLayer r:embed="rId5">
                    <a14:imgEffect>
                      <a14:artisticCrisscrossEtching/>
                    </a14:imgEffect>
                  </a14:imgLayer>
                </a14:imgProps>
              </a:ext>
              <a:ext uri="{28A0092B-C50C-407E-A947-70E740481C1C}">
                <a14:useLocalDpi xmlns="" xmlns:a14="http://schemas.microsoft.com/office/drawing/2010/main" val="0"/>
              </a:ext>
            </a:extLst>
          </a:blip>
          <a:srcRect l="16280" t="17124" r="15682" b="26347"/>
          <a:stretch/>
        </p:blipFill>
        <p:spPr>
          <a:xfrm>
            <a:off x="23271" y="32516"/>
            <a:ext cx="2224629" cy="1140835"/>
          </a:xfrm>
          <a:prstGeom prst="rect">
            <a:avLst/>
          </a:prstGeom>
        </p:spPr>
      </p:pic>
      <p:sp>
        <p:nvSpPr>
          <p:cNvPr id="18" name="Segnaposto piè di pagina 3"/>
          <p:cNvSpPr>
            <a:spLocks noGrp="1"/>
          </p:cNvSpPr>
          <p:nvPr>
            <p:ph type="ftr" sz="quarter" idx="11"/>
          </p:nvPr>
        </p:nvSpPr>
        <p:spPr>
          <a:xfrm>
            <a:off x="2143460" y="6069430"/>
            <a:ext cx="7879977" cy="764477"/>
          </a:xfrm>
        </p:spPr>
        <p:txBody>
          <a:bodyPr/>
          <a:lstStyle/>
          <a:p>
            <a:pPr algn="ctr"/>
            <a:r>
              <a:rPr lang="en-US" sz="1600" b="1" i="1" dirty="0" smtClean="0"/>
              <a:t>Convegno“5 anni dopo” – 5 </a:t>
            </a:r>
            <a:r>
              <a:rPr lang="it-IT" sz="1600" b="1" i="1" dirty="0" smtClean="0"/>
              <a:t>Aprile</a:t>
            </a:r>
            <a:r>
              <a:rPr lang="en-US" sz="1600" b="1" i="1" dirty="0" smtClean="0"/>
              <a:t> 2014</a:t>
            </a:r>
          </a:p>
        </p:txBody>
      </p:sp>
      <p:sp>
        <p:nvSpPr>
          <p:cNvPr id="19" name="Rettangolo 18"/>
          <p:cNvSpPr/>
          <p:nvPr/>
        </p:nvSpPr>
        <p:spPr>
          <a:xfrm>
            <a:off x="23271" y="1877675"/>
            <a:ext cx="2185370" cy="1631216"/>
          </a:xfrm>
          <a:prstGeom prst="rect">
            <a:avLst/>
          </a:prstGeom>
          <a:noFill/>
          <a:ln w="19050">
            <a:solidFill>
              <a:srgbClr val="FFC000"/>
            </a:solidFill>
          </a:ln>
          <a:effectLst>
            <a:outerShdw dist="38100" dir="2700000" sx="69000" sy="69000" algn="tl" rotWithShape="0">
              <a:prstClr val="black">
                <a:alpha val="38000"/>
              </a:prstClr>
            </a:outerShdw>
            <a:softEdge rad="0"/>
          </a:effectLst>
        </p:spPr>
        <p:txBody>
          <a:bodyPr wrap="square">
            <a:spAutoFit/>
          </a:bodyPr>
          <a:lstStyle/>
          <a:p>
            <a:pPr algn="ctr"/>
            <a:r>
              <a:rPr lang="it-IT" sz="2000" b="1" dirty="0">
                <a:solidFill>
                  <a:srgbClr val="FFCC00"/>
                </a:solidFill>
              </a:rPr>
              <a:t>Progetti che hanno raggiunto la conclusione dell’iter di finanziamento</a:t>
            </a:r>
            <a:endParaRPr lang="it-IT" sz="2400" i="1" dirty="0">
              <a:solidFill>
                <a:srgbClr val="FFCC00"/>
              </a:solidFill>
            </a:endParaRPr>
          </a:p>
        </p:txBody>
      </p:sp>
      <p:pic>
        <p:nvPicPr>
          <p:cNvPr id="9" name="Immagine 8"/>
          <p:cNvPicPr>
            <a:picLocks noChangeAspect="1"/>
          </p:cNvPicPr>
          <p:nvPr/>
        </p:nvPicPr>
        <p:blipFill>
          <a:blip r:embed="rId6">
            <a:extLst>
              <a:ext uri="{28A0092B-C50C-407E-A947-70E740481C1C}">
                <a14:useLocalDpi xmlns="" xmlns:a14="http://schemas.microsoft.com/office/drawing/2010/main" val="0"/>
              </a:ext>
            </a:extLst>
          </a:blip>
          <a:stretch>
            <a:fillRect/>
          </a:stretch>
        </p:blipFill>
        <p:spPr>
          <a:xfrm>
            <a:off x="10268510" y="0"/>
            <a:ext cx="1923490" cy="1376845"/>
          </a:xfrm>
          <a:prstGeom prst="rect">
            <a:avLst/>
          </a:prstGeom>
        </p:spPr>
      </p:pic>
      <p:sp>
        <p:nvSpPr>
          <p:cNvPr id="25" name="Rettangolo 24"/>
          <p:cNvSpPr/>
          <p:nvPr/>
        </p:nvSpPr>
        <p:spPr>
          <a:xfrm>
            <a:off x="230712" y="1376845"/>
            <a:ext cx="1912748" cy="400110"/>
          </a:xfrm>
          <a:prstGeom prst="rect">
            <a:avLst/>
          </a:prstGeom>
          <a:noFill/>
          <a:ln w="19050">
            <a:solidFill>
              <a:srgbClr val="FFC000"/>
            </a:solidFill>
          </a:ln>
          <a:effectLst>
            <a:outerShdw dist="38100" dir="2700000" sx="69000" sy="69000" algn="tl" rotWithShape="0">
              <a:prstClr val="black">
                <a:alpha val="38000"/>
              </a:prstClr>
            </a:outerShdw>
            <a:softEdge rad="0"/>
          </a:effectLst>
        </p:spPr>
        <p:txBody>
          <a:bodyPr wrap="square">
            <a:spAutoFit/>
          </a:bodyPr>
          <a:lstStyle/>
          <a:p>
            <a:pPr algn="ctr"/>
            <a:r>
              <a:rPr lang="it-IT" sz="2000" b="1" i="1" dirty="0" smtClean="0">
                <a:solidFill>
                  <a:srgbClr val="FFCC00"/>
                </a:solidFill>
              </a:rPr>
              <a:t>SVILUPPO</a:t>
            </a:r>
            <a:endParaRPr lang="it-IT" sz="2400" i="1" dirty="0">
              <a:solidFill>
                <a:srgbClr val="FFCC00"/>
              </a:solidFill>
            </a:endParaRPr>
          </a:p>
        </p:txBody>
      </p:sp>
      <p:pic>
        <p:nvPicPr>
          <p:cNvPr id="26" name="Immagine 25"/>
          <p:cNvPicPr>
            <a:picLocks noChangeAspect="1"/>
          </p:cNvPicPr>
          <p:nvPr/>
        </p:nvPicPr>
        <p:blipFill>
          <a:blip r:embed="rId7">
            <a:extLst>
              <a:ext uri="{28A0092B-C50C-407E-A947-70E740481C1C}">
                <a14:useLocalDpi xmlns="" xmlns:a14="http://schemas.microsoft.com/office/drawing/2010/main" val="0"/>
              </a:ext>
            </a:extLst>
          </a:blip>
          <a:stretch>
            <a:fillRect/>
          </a:stretch>
        </p:blipFill>
        <p:spPr>
          <a:xfrm>
            <a:off x="11400670" y="6247349"/>
            <a:ext cx="490373" cy="634183"/>
          </a:xfrm>
          <a:prstGeom prst="rect">
            <a:avLst/>
          </a:prstGeom>
        </p:spPr>
      </p:pic>
      <p:pic>
        <p:nvPicPr>
          <p:cNvPr id="27" name="Immagine 26" descr="Descrizione: images"/>
          <p:cNvPicPr/>
          <p:nvPr/>
        </p:nvPicPr>
        <p:blipFill>
          <a:blip r:embed="rId8"/>
          <a:srcRect/>
          <a:stretch>
            <a:fillRect/>
          </a:stretch>
        </p:blipFill>
        <p:spPr bwMode="auto">
          <a:xfrm>
            <a:off x="10809156" y="6262233"/>
            <a:ext cx="516349" cy="550320"/>
          </a:xfrm>
          <a:prstGeom prst="rect">
            <a:avLst/>
          </a:prstGeom>
          <a:noFill/>
          <a:ln w="9525">
            <a:solidFill>
              <a:schemeClr val="accent1"/>
            </a:solidFill>
            <a:miter lim="800000"/>
            <a:headEnd/>
            <a:tailEnd/>
          </a:ln>
        </p:spPr>
      </p:pic>
      <p:sp>
        <p:nvSpPr>
          <p:cNvPr id="2" name="Segnaposto numero diapositiva 1"/>
          <p:cNvSpPr>
            <a:spLocks noGrp="1"/>
          </p:cNvSpPr>
          <p:nvPr>
            <p:ph type="sldNum" sz="quarter" idx="12"/>
          </p:nvPr>
        </p:nvSpPr>
        <p:spPr/>
        <p:txBody>
          <a:bodyPr/>
          <a:lstStyle/>
          <a:p>
            <a:fld id="{D57F1E4F-1CFF-5643-939E-02111984F565}" type="slidenum">
              <a:rPr lang="en-US" smtClean="0"/>
              <a:pPr/>
              <a:t>36</a:t>
            </a:fld>
            <a:endParaRPr lang="en-US" dirty="0"/>
          </a:p>
        </p:txBody>
      </p:sp>
    </p:spTree>
    <p:extLst>
      <p:ext uri="{BB962C8B-B14F-4D97-AF65-F5344CB8AC3E}">
        <p14:creationId xmlns="" xmlns:p14="http://schemas.microsoft.com/office/powerpoint/2010/main" val="101153319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olo 10"/>
          <p:cNvSpPr>
            <a:spLocks noGrp="1"/>
          </p:cNvSpPr>
          <p:nvPr>
            <p:ph type="title"/>
          </p:nvPr>
        </p:nvSpPr>
        <p:spPr>
          <a:xfrm>
            <a:off x="1476507" y="1058852"/>
            <a:ext cx="9601196" cy="439044"/>
          </a:xfrm>
        </p:spPr>
        <p:txBody>
          <a:bodyPr>
            <a:normAutofit/>
          </a:bodyPr>
          <a:lstStyle/>
          <a:p>
            <a:pPr marL="715963"/>
            <a:r>
              <a:rPr lang="it-IT" sz="2000" b="1" dirty="0" smtClean="0">
                <a:solidFill>
                  <a:srgbClr val="003399"/>
                </a:solidFill>
              </a:rPr>
              <a:t>Rilancio e potenziamento del polo di attrazione turistica del Gran Sasso</a:t>
            </a:r>
          </a:p>
        </p:txBody>
      </p:sp>
      <p:pic>
        <p:nvPicPr>
          <p:cNvPr id="9" name="Immagine 8"/>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0268510" y="0"/>
            <a:ext cx="1923490" cy="1376845"/>
          </a:xfrm>
          <a:prstGeom prst="rect">
            <a:avLst/>
          </a:prstGeom>
        </p:spPr>
      </p:pic>
      <p:pic>
        <p:nvPicPr>
          <p:cNvPr id="41986" name="Picture 2"/>
          <p:cNvPicPr>
            <a:picLocks noGrp="1" noChangeAspect="1" noChangeArrowheads="1"/>
          </p:cNvPicPr>
          <p:nvPr>
            <p:ph idx="1"/>
          </p:nvPr>
        </p:nvPicPr>
        <p:blipFill>
          <a:blip r:embed="rId4"/>
          <a:srcRect/>
          <a:stretch>
            <a:fillRect/>
          </a:stretch>
        </p:blipFill>
        <p:spPr bwMode="auto">
          <a:xfrm>
            <a:off x="2345801" y="1618946"/>
            <a:ext cx="9088456" cy="4426391"/>
          </a:xfrm>
          <a:prstGeom prst="rect">
            <a:avLst/>
          </a:prstGeom>
          <a:noFill/>
          <a:ln w="9525">
            <a:noFill/>
            <a:miter lim="800000"/>
            <a:headEnd/>
            <a:tailEnd/>
          </a:ln>
        </p:spPr>
      </p:pic>
      <p:pic>
        <p:nvPicPr>
          <p:cNvPr id="12" name="Immagine 11"/>
          <p:cNvPicPr>
            <a:picLocks noChangeAspect="1"/>
          </p:cNvPicPr>
          <p:nvPr/>
        </p:nvPicPr>
        <p:blipFill rotWithShape="1">
          <a:blip r:embed="rId5">
            <a:extLst>
              <a:ext uri="{28A0092B-C50C-407E-A947-70E740481C1C}">
                <a14:useLocalDpi xmlns="" xmlns:a14="http://schemas.microsoft.com/office/drawing/2010/main" val="0"/>
              </a:ext>
            </a:extLst>
          </a:blip>
          <a:srcRect t="-1" r="81607" b="-181"/>
          <a:stretch/>
        </p:blipFill>
        <p:spPr>
          <a:xfrm>
            <a:off x="-1" y="0"/>
            <a:ext cx="2238375" cy="6858000"/>
          </a:xfrm>
          <a:prstGeom prst="rect">
            <a:avLst/>
          </a:prstGeom>
        </p:spPr>
      </p:pic>
      <p:sp>
        <p:nvSpPr>
          <p:cNvPr id="15" name="CasellaDiTesto 14"/>
          <p:cNvSpPr txBox="1"/>
          <p:nvPr/>
        </p:nvSpPr>
        <p:spPr>
          <a:xfrm>
            <a:off x="-145528" y="1103388"/>
            <a:ext cx="2530101" cy="215444"/>
          </a:xfrm>
          <a:prstGeom prst="rect">
            <a:avLst/>
          </a:prstGeom>
          <a:noFill/>
        </p:spPr>
        <p:txBody>
          <a:bodyPr wrap="square" rtlCol="0">
            <a:spAutoFit/>
          </a:bodyPr>
          <a:lstStyle/>
          <a:p>
            <a:pPr algn="ctr"/>
            <a:r>
              <a:rPr lang="it-IT" sz="800" b="1" dirty="0" smtClean="0">
                <a:solidFill>
                  <a:srgbClr val="FFCC00"/>
                </a:solidFill>
                <a:latin typeface="Arial" panose="020B0604020202020204" pitchFamily="34" charset="0"/>
                <a:cs typeface="Arial" panose="020B0604020202020204" pitchFamily="34" charset="0"/>
              </a:rPr>
              <a:t>Ufficio Speciale per la Ricostruzione L’Aquila</a:t>
            </a:r>
            <a:endParaRPr lang="it-IT" sz="800" b="1" dirty="0">
              <a:solidFill>
                <a:srgbClr val="FFCC00"/>
              </a:solidFill>
              <a:latin typeface="Arial" panose="020B0604020202020204" pitchFamily="34" charset="0"/>
              <a:cs typeface="Arial" panose="020B0604020202020204" pitchFamily="34" charset="0"/>
            </a:endParaRPr>
          </a:p>
        </p:txBody>
      </p:sp>
      <p:pic>
        <p:nvPicPr>
          <p:cNvPr id="16" name="Immagine 15"/>
          <p:cNvPicPr>
            <a:picLocks noChangeAspect="1"/>
          </p:cNvPicPr>
          <p:nvPr/>
        </p:nvPicPr>
        <p:blipFill rotWithShape="1">
          <a:blip r:embed="rId6">
            <a:extLst>
              <a:ext uri="{BEBA8EAE-BF5A-486C-A8C5-ECC9F3942E4B}">
                <a14:imgProps xmlns="" xmlns:a14="http://schemas.microsoft.com/office/drawing/2010/main">
                  <a14:imgLayer r:embed="rId7">
                    <a14:imgEffect>
                      <a14:artisticCrisscrossEtching/>
                    </a14:imgEffect>
                  </a14:imgLayer>
                </a14:imgProps>
              </a:ext>
              <a:ext uri="{28A0092B-C50C-407E-A947-70E740481C1C}">
                <a14:useLocalDpi xmlns="" xmlns:a14="http://schemas.microsoft.com/office/drawing/2010/main" val="0"/>
              </a:ext>
            </a:extLst>
          </a:blip>
          <a:srcRect l="16280" t="17124" r="15682" b="26347"/>
          <a:stretch/>
        </p:blipFill>
        <p:spPr>
          <a:xfrm>
            <a:off x="23271" y="32516"/>
            <a:ext cx="2224629" cy="1140835"/>
          </a:xfrm>
          <a:prstGeom prst="rect">
            <a:avLst/>
          </a:prstGeom>
        </p:spPr>
      </p:pic>
      <p:sp>
        <p:nvSpPr>
          <p:cNvPr id="17" name="Segnaposto piè di pagina 3"/>
          <p:cNvSpPr>
            <a:spLocks noGrp="1"/>
          </p:cNvSpPr>
          <p:nvPr>
            <p:ph type="ftr" sz="quarter" idx="11"/>
          </p:nvPr>
        </p:nvSpPr>
        <p:spPr>
          <a:xfrm>
            <a:off x="2143460" y="6069430"/>
            <a:ext cx="7879977" cy="764477"/>
          </a:xfrm>
        </p:spPr>
        <p:txBody>
          <a:bodyPr/>
          <a:lstStyle/>
          <a:p>
            <a:pPr algn="ctr"/>
            <a:r>
              <a:rPr lang="en-US" sz="1600" b="1" i="1" dirty="0" smtClean="0"/>
              <a:t>Convegno“5 anni dopo” – 5 </a:t>
            </a:r>
            <a:r>
              <a:rPr lang="it-IT" sz="1600" b="1" i="1" dirty="0" smtClean="0"/>
              <a:t>Aprile</a:t>
            </a:r>
            <a:r>
              <a:rPr lang="en-US" sz="1600" b="1" i="1" dirty="0" smtClean="0"/>
              <a:t> 2014</a:t>
            </a:r>
          </a:p>
        </p:txBody>
      </p:sp>
      <p:sp>
        <p:nvSpPr>
          <p:cNvPr id="18" name="Rettangolo 17"/>
          <p:cNvSpPr/>
          <p:nvPr/>
        </p:nvSpPr>
        <p:spPr>
          <a:xfrm>
            <a:off x="0" y="1981790"/>
            <a:ext cx="2215103" cy="1477328"/>
          </a:xfrm>
          <a:prstGeom prst="rect">
            <a:avLst/>
          </a:prstGeom>
          <a:noFill/>
          <a:ln w="19050">
            <a:solidFill>
              <a:srgbClr val="FFC000"/>
            </a:solidFill>
          </a:ln>
          <a:effectLst>
            <a:outerShdw dist="38100" dir="2700000" sx="69000" sy="69000" algn="tl" rotWithShape="0">
              <a:prstClr val="black">
                <a:alpha val="38000"/>
              </a:prstClr>
            </a:outerShdw>
            <a:softEdge rad="0"/>
          </a:effectLst>
        </p:spPr>
        <p:txBody>
          <a:bodyPr wrap="square">
            <a:spAutoFit/>
          </a:bodyPr>
          <a:lstStyle/>
          <a:p>
            <a:pPr algn="ctr"/>
            <a:r>
              <a:rPr lang="it-IT" b="1" dirty="0" err="1">
                <a:solidFill>
                  <a:srgbClr val="FFCC00"/>
                </a:solidFill>
              </a:rPr>
              <a:t>II.d</a:t>
            </a:r>
            <a:r>
              <a:rPr lang="it-IT" b="1" dirty="0">
                <a:solidFill>
                  <a:srgbClr val="FFCC00"/>
                </a:solidFill>
              </a:rPr>
              <a:t>) Rilancio e potenziamento del polo di attrazione turistica del Gran Sasso</a:t>
            </a:r>
            <a:endParaRPr lang="it-IT" sz="2000" i="1" dirty="0">
              <a:solidFill>
                <a:srgbClr val="FFCC00"/>
              </a:solidFill>
            </a:endParaRPr>
          </a:p>
        </p:txBody>
      </p:sp>
      <p:sp>
        <p:nvSpPr>
          <p:cNvPr id="19" name="Rettangolo 18"/>
          <p:cNvSpPr/>
          <p:nvPr/>
        </p:nvSpPr>
        <p:spPr>
          <a:xfrm>
            <a:off x="230712" y="1376845"/>
            <a:ext cx="1912748" cy="400110"/>
          </a:xfrm>
          <a:prstGeom prst="rect">
            <a:avLst/>
          </a:prstGeom>
          <a:noFill/>
          <a:ln w="19050">
            <a:solidFill>
              <a:srgbClr val="FFC000"/>
            </a:solidFill>
          </a:ln>
          <a:effectLst>
            <a:outerShdw dist="38100" dir="2700000" sx="69000" sy="69000" algn="tl" rotWithShape="0">
              <a:prstClr val="black">
                <a:alpha val="38000"/>
              </a:prstClr>
            </a:outerShdw>
            <a:softEdge rad="0"/>
          </a:effectLst>
        </p:spPr>
        <p:txBody>
          <a:bodyPr wrap="square">
            <a:spAutoFit/>
          </a:bodyPr>
          <a:lstStyle/>
          <a:p>
            <a:pPr algn="ctr"/>
            <a:r>
              <a:rPr lang="it-IT" sz="2000" b="1" i="1" dirty="0" smtClean="0">
                <a:solidFill>
                  <a:srgbClr val="FFCC00"/>
                </a:solidFill>
              </a:rPr>
              <a:t>SVILUPPO</a:t>
            </a:r>
            <a:endParaRPr lang="it-IT" sz="2400" i="1" dirty="0">
              <a:solidFill>
                <a:srgbClr val="FFCC00"/>
              </a:solidFill>
            </a:endParaRPr>
          </a:p>
        </p:txBody>
      </p:sp>
      <p:pic>
        <p:nvPicPr>
          <p:cNvPr id="20" name="Immagine 19"/>
          <p:cNvPicPr>
            <a:picLocks noChangeAspect="1"/>
          </p:cNvPicPr>
          <p:nvPr/>
        </p:nvPicPr>
        <p:blipFill>
          <a:blip r:embed="rId8">
            <a:extLst>
              <a:ext uri="{28A0092B-C50C-407E-A947-70E740481C1C}">
                <a14:useLocalDpi xmlns="" xmlns:a14="http://schemas.microsoft.com/office/drawing/2010/main" val="0"/>
              </a:ext>
            </a:extLst>
          </a:blip>
          <a:stretch>
            <a:fillRect/>
          </a:stretch>
        </p:blipFill>
        <p:spPr>
          <a:xfrm>
            <a:off x="11400670" y="6247349"/>
            <a:ext cx="490373" cy="634183"/>
          </a:xfrm>
          <a:prstGeom prst="rect">
            <a:avLst/>
          </a:prstGeom>
        </p:spPr>
      </p:pic>
      <p:pic>
        <p:nvPicPr>
          <p:cNvPr id="21" name="Immagine 20" descr="Descrizione: images"/>
          <p:cNvPicPr/>
          <p:nvPr/>
        </p:nvPicPr>
        <p:blipFill>
          <a:blip r:embed="rId9"/>
          <a:srcRect/>
          <a:stretch>
            <a:fillRect/>
          </a:stretch>
        </p:blipFill>
        <p:spPr bwMode="auto">
          <a:xfrm>
            <a:off x="10809156" y="6262233"/>
            <a:ext cx="516349" cy="550320"/>
          </a:xfrm>
          <a:prstGeom prst="rect">
            <a:avLst/>
          </a:prstGeom>
          <a:noFill/>
          <a:ln w="9525">
            <a:solidFill>
              <a:schemeClr val="accent1"/>
            </a:solidFill>
            <a:miter lim="800000"/>
            <a:headEnd/>
            <a:tailEnd/>
          </a:ln>
        </p:spPr>
      </p:pic>
      <p:sp>
        <p:nvSpPr>
          <p:cNvPr id="2" name="Segnaposto numero diapositiva 1"/>
          <p:cNvSpPr>
            <a:spLocks noGrp="1"/>
          </p:cNvSpPr>
          <p:nvPr>
            <p:ph type="sldNum" sz="quarter" idx="12"/>
          </p:nvPr>
        </p:nvSpPr>
        <p:spPr/>
        <p:txBody>
          <a:bodyPr/>
          <a:lstStyle/>
          <a:p>
            <a:fld id="{D57F1E4F-1CFF-5643-939E-02111984F565}" type="slidenum">
              <a:rPr lang="en-US" smtClean="0"/>
              <a:pPr/>
              <a:t>37</a:t>
            </a:fld>
            <a:endParaRPr lang="en-US" dirty="0"/>
          </a:p>
        </p:txBody>
      </p:sp>
    </p:spTree>
    <p:extLst>
      <p:ext uri="{BB962C8B-B14F-4D97-AF65-F5344CB8AC3E}">
        <p14:creationId xmlns="" xmlns:p14="http://schemas.microsoft.com/office/powerpoint/2010/main" val="101153319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Segnaposto contenuto 14" descr="Rete metropolitana della PA.png"/>
          <p:cNvPicPr>
            <a:picLocks noGrp="1" noChangeAspect="1"/>
          </p:cNvPicPr>
          <p:nvPr>
            <p:ph idx="1"/>
          </p:nvPr>
        </p:nvPicPr>
        <p:blipFill>
          <a:blip r:embed="rId3"/>
          <a:srcRect l="16104" t="14599" r="19147" b="8999"/>
          <a:stretch>
            <a:fillRect/>
          </a:stretch>
        </p:blipFill>
        <p:spPr>
          <a:xfrm>
            <a:off x="2381557" y="1296835"/>
            <a:ext cx="6292782" cy="4640794"/>
          </a:xfrm>
        </p:spPr>
      </p:pic>
      <p:sp>
        <p:nvSpPr>
          <p:cNvPr id="16" name="Segnaposto contenuto 11"/>
          <p:cNvSpPr txBox="1">
            <a:spLocks/>
          </p:cNvSpPr>
          <p:nvPr/>
        </p:nvSpPr>
        <p:spPr>
          <a:xfrm>
            <a:off x="8674339" y="1065288"/>
            <a:ext cx="2776677" cy="1953807"/>
          </a:xfrm>
          <a:prstGeom prst="rect">
            <a:avLst/>
          </a:prstGeom>
          <a:solidFill>
            <a:schemeClr val="bg1"/>
          </a:solidFill>
        </p:spPr>
        <p:txBody>
          <a:bodyPr vert="horz" lIns="91440" tIns="45720" rIns="91440" bIns="45720" rtlCol="0" anchor="t">
            <a:noAutofit/>
          </a:bodyPr>
          <a:lstStyle/>
          <a:p>
            <a:r>
              <a:rPr lang="it-IT" sz="1600" b="1" dirty="0" smtClean="0">
                <a:solidFill>
                  <a:srgbClr val="003399"/>
                </a:solidFill>
              </a:rPr>
              <a:t>NODI COINVOLTI: </a:t>
            </a:r>
          </a:p>
          <a:p>
            <a:r>
              <a:rPr lang="it-IT" sz="1400" b="1" dirty="0" smtClean="0">
                <a:solidFill>
                  <a:srgbClr val="003399"/>
                </a:solidFill>
              </a:rPr>
              <a:t>Università degli Studi dell’Aquila </a:t>
            </a:r>
            <a:r>
              <a:rPr lang="it-IT" sz="1400" dirty="0" smtClean="0"/>
              <a:t>Sede di Coppito, Polo Umanistico, Palazzo </a:t>
            </a:r>
            <a:r>
              <a:rPr lang="it-IT" sz="1400" dirty="0" err="1" smtClean="0"/>
              <a:t>Camponeschi</a:t>
            </a:r>
            <a:r>
              <a:rPr lang="it-IT" sz="1400" dirty="0" smtClean="0"/>
              <a:t>, Palazzo </a:t>
            </a:r>
            <a:r>
              <a:rPr lang="it-IT" sz="1400" dirty="0" err="1" smtClean="0"/>
              <a:t>Carli</a:t>
            </a:r>
            <a:r>
              <a:rPr lang="it-IT" sz="1400" dirty="0" smtClean="0"/>
              <a:t>, Polo Didattico Via Di Vincenzo - ;  </a:t>
            </a:r>
          </a:p>
          <a:p>
            <a:r>
              <a:rPr lang="it-IT" sz="1400" b="1" dirty="0" smtClean="0">
                <a:solidFill>
                  <a:srgbClr val="003399"/>
                </a:solidFill>
              </a:rPr>
              <a:t>Tribunale</a:t>
            </a:r>
            <a:r>
              <a:rPr lang="it-IT" sz="1400" dirty="0" smtClean="0"/>
              <a:t>; </a:t>
            </a:r>
            <a:r>
              <a:rPr lang="it-IT" sz="1400" b="1" dirty="0" smtClean="0">
                <a:solidFill>
                  <a:srgbClr val="003399"/>
                </a:solidFill>
              </a:rPr>
              <a:t>Corte d’Appello</a:t>
            </a:r>
            <a:r>
              <a:rPr lang="it-IT" sz="1400" dirty="0" smtClean="0"/>
              <a:t>; </a:t>
            </a:r>
            <a:r>
              <a:rPr lang="it-IT" sz="1400" b="1" dirty="0" smtClean="0">
                <a:solidFill>
                  <a:srgbClr val="003399"/>
                </a:solidFill>
              </a:rPr>
              <a:t>Provveditorato Opere Pubbliche</a:t>
            </a:r>
            <a:r>
              <a:rPr lang="it-IT" sz="1400" dirty="0" smtClean="0"/>
              <a:t>;</a:t>
            </a:r>
            <a:r>
              <a:rPr lang="it-IT" sz="1400" b="1" dirty="0" smtClean="0">
                <a:solidFill>
                  <a:srgbClr val="003399"/>
                </a:solidFill>
              </a:rPr>
              <a:t> </a:t>
            </a:r>
            <a:r>
              <a:rPr lang="it-IT" sz="1400" b="1" dirty="0">
                <a:solidFill>
                  <a:srgbClr val="003399"/>
                </a:solidFill>
              </a:rPr>
              <a:t>Prefettura</a:t>
            </a:r>
            <a:r>
              <a:rPr lang="it-IT" sz="1400" dirty="0" smtClean="0"/>
              <a:t>; </a:t>
            </a:r>
            <a:r>
              <a:rPr lang="it-IT" sz="1400" b="1" dirty="0" smtClean="0">
                <a:solidFill>
                  <a:srgbClr val="003399"/>
                </a:solidFill>
              </a:rPr>
              <a:t>Questura</a:t>
            </a:r>
            <a:r>
              <a:rPr lang="it-IT" sz="1400" dirty="0" smtClean="0"/>
              <a:t>; </a:t>
            </a:r>
            <a:r>
              <a:rPr lang="it-IT" sz="1400" b="1" dirty="0" smtClean="0">
                <a:solidFill>
                  <a:srgbClr val="003399"/>
                </a:solidFill>
              </a:rPr>
              <a:t>Amministrazione Comunale </a:t>
            </a:r>
            <a:r>
              <a:rPr lang="it-IT" sz="1400" dirty="0" smtClean="0"/>
              <a:t>- Palazzo Margherita, Sede Villa Gioia; </a:t>
            </a:r>
            <a:r>
              <a:rPr lang="it-IT" sz="1400" b="1" dirty="0" smtClean="0">
                <a:solidFill>
                  <a:srgbClr val="003399"/>
                </a:solidFill>
              </a:rPr>
              <a:t>Amministrazione Provinciale </a:t>
            </a:r>
            <a:r>
              <a:rPr lang="it-IT" sz="1400" dirty="0" smtClean="0"/>
              <a:t>– Sede temporanea Via </a:t>
            </a:r>
            <a:r>
              <a:rPr lang="it-IT" sz="1400" dirty="0" err="1" smtClean="0"/>
              <a:t>M.te</a:t>
            </a:r>
            <a:r>
              <a:rPr lang="it-IT" sz="1400" dirty="0" smtClean="0"/>
              <a:t> Cagno, Via S. Agostino, Nuova Sede ; </a:t>
            </a:r>
            <a:r>
              <a:rPr lang="it-IT" sz="1400" b="1" dirty="0" smtClean="0">
                <a:solidFill>
                  <a:srgbClr val="003399"/>
                </a:solidFill>
              </a:rPr>
              <a:t>Agenzia delle Entrate</a:t>
            </a:r>
            <a:r>
              <a:rPr lang="it-IT" sz="1400" dirty="0" smtClean="0"/>
              <a:t>; </a:t>
            </a:r>
            <a:r>
              <a:rPr lang="it-IT" sz="1400" b="1" dirty="0" smtClean="0">
                <a:solidFill>
                  <a:srgbClr val="003399"/>
                </a:solidFill>
              </a:rPr>
              <a:t>INPS</a:t>
            </a:r>
            <a:r>
              <a:rPr lang="it-IT" sz="1400" dirty="0" smtClean="0"/>
              <a:t>; </a:t>
            </a:r>
            <a:r>
              <a:rPr lang="it-IT" sz="1400" b="1" dirty="0" smtClean="0">
                <a:solidFill>
                  <a:srgbClr val="003399"/>
                </a:solidFill>
              </a:rPr>
              <a:t>Gran Sasso Science </a:t>
            </a:r>
            <a:r>
              <a:rPr lang="it-IT" sz="1400" b="1" dirty="0" err="1" smtClean="0">
                <a:solidFill>
                  <a:srgbClr val="003399"/>
                </a:solidFill>
              </a:rPr>
              <a:t>Institute</a:t>
            </a:r>
            <a:r>
              <a:rPr lang="it-IT" sz="1400" dirty="0" smtClean="0"/>
              <a:t>; </a:t>
            </a:r>
            <a:r>
              <a:rPr lang="it-IT" sz="1400" b="1" dirty="0" smtClean="0">
                <a:solidFill>
                  <a:srgbClr val="003399"/>
                </a:solidFill>
              </a:rPr>
              <a:t>Ex- </a:t>
            </a:r>
            <a:r>
              <a:rPr lang="it-IT" sz="1400" b="1" dirty="0" err="1" smtClean="0">
                <a:solidFill>
                  <a:srgbClr val="003399"/>
                </a:solidFill>
              </a:rPr>
              <a:t>Italtel</a:t>
            </a:r>
            <a:r>
              <a:rPr lang="it-IT" sz="1400" dirty="0" smtClean="0"/>
              <a:t>; </a:t>
            </a:r>
          </a:p>
          <a:p>
            <a:r>
              <a:rPr lang="it-IT" sz="1400" b="1" dirty="0" smtClean="0">
                <a:solidFill>
                  <a:srgbClr val="003399"/>
                </a:solidFill>
              </a:rPr>
              <a:t>Regione Abruzzo </a:t>
            </a:r>
            <a:r>
              <a:rPr lang="it-IT" sz="1400" dirty="0" smtClean="0"/>
              <a:t>- Palazzo </a:t>
            </a:r>
            <a:r>
              <a:rPr lang="it-IT" sz="1400" dirty="0" err="1" smtClean="0"/>
              <a:t>Centi</a:t>
            </a:r>
            <a:r>
              <a:rPr lang="it-IT" sz="1400" dirty="0" smtClean="0"/>
              <a:t>, Palazzo Silone, Palazzo dell'Emiciclo; </a:t>
            </a:r>
            <a:r>
              <a:rPr lang="it-IT" sz="1400" b="1" dirty="0" smtClean="0">
                <a:solidFill>
                  <a:srgbClr val="003399"/>
                </a:solidFill>
              </a:rPr>
              <a:t>TAR</a:t>
            </a:r>
            <a:r>
              <a:rPr lang="it-IT" sz="1400" dirty="0" smtClean="0"/>
              <a:t>; </a:t>
            </a:r>
            <a:r>
              <a:rPr lang="it-IT" sz="1400" b="1" dirty="0" smtClean="0">
                <a:solidFill>
                  <a:srgbClr val="003399"/>
                </a:solidFill>
              </a:rPr>
              <a:t>Biblioteca Provinciale</a:t>
            </a:r>
            <a:r>
              <a:rPr lang="it-IT" sz="1400" dirty="0" smtClean="0"/>
              <a:t>; </a:t>
            </a:r>
            <a:r>
              <a:rPr lang="it-IT" sz="1400" b="1" dirty="0" smtClean="0">
                <a:solidFill>
                  <a:srgbClr val="003399"/>
                </a:solidFill>
              </a:rPr>
              <a:t>Vigili del Fuoco</a:t>
            </a:r>
            <a:r>
              <a:rPr lang="it-IT" sz="1400" dirty="0" smtClean="0"/>
              <a:t>; </a:t>
            </a:r>
            <a:r>
              <a:rPr lang="it-IT" sz="1400" b="1" dirty="0" smtClean="0">
                <a:solidFill>
                  <a:srgbClr val="003399"/>
                </a:solidFill>
              </a:rPr>
              <a:t>Plesso Scolastico Colle Sapone Carabinieri</a:t>
            </a:r>
            <a:r>
              <a:rPr lang="it-IT" sz="1400" dirty="0" smtClean="0"/>
              <a:t> (Piazza D’Armi); </a:t>
            </a:r>
            <a:r>
              <a:rPr lang="it-IT" sz="1400" b="1" dirty="0" smtClean="0">
                <a:solidFill>
                  <a:srgbClr val="003399"/>
                </a:solidFill>
              </a:rPr>
              <a:t>Guardia di Finanza </a:t>
            </a:r>
            <a:r>
              <a:rPr lang="it-IT" sz="1400" dirty="0" smtClean="0"/>
              <a:t>(Piazza D’Armi)</a:t>
            </a:r>
            <a:endParaRPr lang="it-IT" dirty="0"/>
          </a:p>
        </p:txBody>
      </p:sp>
      <p:pic>
        <p:nvPicPr>
          <p:cNvPr id="12" name="Immagine 11"/>
          <p:cNvPicPr>
            <a:picLocks noChangeAspect="1"/>
          </p:cNvPicPr>
          <p:nvPr/>
        </p:nvPicPr>
        <p:blipFill rotWithShape="1">
          <a:blip r:embed="rId4">
            <a:extLst>
              <a:ext uri="{28A0092B-C50C-407E-A947-70E740481C1C}">
                <a14:useLocalDpi xmlns="" xmlns:a14="http://schemas.microsoft.com/office/drawing/2010/main" val="0"/>
              </a:ext>
            </a:extLst>
          </a:blip>
          <a:srcRect t="-1" r="81607" b="-181"/>
          <a:stretch/>
        </p:blipFill>
        <p:spPr>
          <a:xfrm>
            <a:off x="-1" y="0"/>
            <a:ext cx="2238375" cy="6858000"/>
          </a:xfrm>
          <a:prstGeom prst="rect">
            <a:avLst/>
          </a:prstGeom>
        </p:spPr>
      </p:pic>
      <p:sp>
        <p:nvSpPr>
          <p:cNvPr id="17" name="CasellaDiTesto 16"/>
          <p:cNvSpPr txBox="1"/>
          <p:nvPr/>
        </p:nvSpPr>
        <p:spPr>
          <a:xfrm>
            <a:off x="-145528" y="1103388"/>
            <a:ext cx="2530101" cy="215444"/>
          </a:xfrm>
          <a:prstGeom prst="rect">
            <a:avLst/>
          </a:prstGeom>
          <a:noFill/>
        </p:spPr>
        <p:txBody>
          <a:bodyPr wrap="square" rtlCol="0">
            <a:spAutoFit/>
          </a:bodyPr>
          <a:lstStyle/>
          <a:p>
            <a:pPr algn="ctr"/>
            <a:r>
              <a:rPr lang="it-IT" sz="800" b="1" dirty="0" smtClean="0">
                <a:solidFill>
                  <a:srgbClr val="FFCC00"/>
                </a:solidFill>
                <a:latin typeface="Arial" panose="020B0604020202020204" pitchFamily="34" charset="0"/>
                <a:cs typeface="Arial" panose="020B0604020202020204" pitchFamily="34" charset="0"/>
              </a:rPr>
              <a:t>Ufficio Speciale per la Ricostruzione L’Aquila</a:t>
            </a:r>
            <a:endParaRPr lang="it-IT" sz="800" b="1" dirty="0">
              <a:solidFill>
                <a:srgbClr val="FFCC00"/>
              </a:solidFill>
              <a:latin typeface="Arial" panose="020B0604020202020204" pitchFamily="34" charset="0"/>
              <a:cs typeface="Arial" panose="020B0604020202020204" pitchFamily="34" charset="0"/>
            </a:endParaRPr>
          </a:p>
        </p:txBody>
      </p:sp>
      <p:pic>
        <p:nvPicPr>
          <p:cNvPr id="18" name="Immagine 17"/>
          <p:cNvPicPr>
            <a:picLocks noChangeAspect="1"/>
          </p:cNvPicPr>
          <p:nvPr/>
        </p:nvPicPr>
        <p:blipFill rotWithShape="1">
          <a:blip r:embed="rId5">
            <a:extLst>
              <a:ext uri="{BEBA8EAE-BF5A-486C-A8C5-ECC9F3942E4B}">
                <a14:imgProps xmlns="" xmlns:a14="http://schemas.microsoft.com/office/drawing/2010/main">
                  <a14:imgLayer r:embed="rId6">
                    <a14:imgEffect>
                      <a14:artisticCrisscrossEtching/>
                    </a14:imgEffect>
                  </a14:imgLayer>
                </a14:imgProps>
              </a:ext>
              <a:ext uri="{28A0092B-C50C-407E-A947-70E740481C1C}">
                <a14:useLocalDpi xmlns="" xmlns:a14="http://schemas.microsoft.com/office/drawing/2010/main" val="0"/>
              </a:ext>
            </a:extLst>
          </a:blip>
          <a:srcRect l="16280" t="17124" r="15682" b="26347"/>
          <a:stretch/>
        </p:blipFill>
        <p:spPr>
          <a:xfrm>
            <a:off x="23271" y="32516"/>
            <a:ext cx="2224629" cy="1140835"/>
          </a:xfrm>
          <a:prstGeom prst="rect">
            <a:avLst/>
          </a:prstGeom>
        </p:spPr>
      </p:pic>
      <p:sp>
        <p:nvSpPr>
          <p:cNvPr id="19" name="Segnaposto piè di pagina 3"/>
          <p:cNvSpPr>
            <a:spLocks noGrp="1"/>
          </p:cNvSpPr>
          <p:nvPr>
            <p:ph type="ftr" sz="quarter" idx="11"/>
          </p:nvPr>
        </p:nvSpPr>
        <p:spPr>
          <a:xfrm>
            <a:off x="2143460" y="6069430"/>
            <a:ext cx="7879977" cy="764477"/>
          </a:xfrm>
        </p:spPr>
        <p:txBody>
          <a:bodyPr/>
          <a:lstStyle/>
          <a:p>
            <a:pPr algn="ctr"/>
            <a:r>
              <a:rPr lang="en-US" sz="1600" b="1" i="1" dirty="0" smtClean="0"/>
              <a:t>Convegno“5 anni dopo” – 5 </a:t>
            </a:r>
            <a:r>
              <a:rPr lang="it-IT" sz="1600" b="1" i="1" dirty="0" smtClean="0"/>
              <a:t>Aprile</a:t>
            </a:r>
            <a:r>
              <a:rPr lang="en-US" sz="1600" b="1" i="1" dirty="0" smtClean="0"/>
              <a:t> 2014</a:t>
            </a:r>
          </a:p>
        </p:txBody>
      </p:sp>
      <p:sp>
        <p:nvSpPr>
          <p:cNvPr id="20" name="Rettangolo 19"/>
          <p:cNvSpPr/>
          <p:nvPr/>
        </p:nvSpPr>
        <p:spPr>
          <a:xfrm>
            <a:off x="59091" y="2782669"/>
            <a:ext cx="2120189" cy="646331"/>
          </a:xfrm>
          <a:prstGeom prst="rect">
            <a:avLst/>
          </a:prstGeom>
          <a:noFill/>
          <a:ln w="19050">
            <a:solidFill>
              <a:srgbClr val="FFC000"/>
            </a:solidFill>
          </a:ln>
          <a:effectLst>
            <a:outerShdw dist="38100" dir="2700000" sx="69000" sy="69000" algn="tl" rotWithShape="0">
              <a:prstClr val="black">
                <a:alpha val="38000"/>
              </a:prstClr>
            </a:outerShdw>
            <a:softEdge rad="0"/>
          </a:effectLst>
        </p:spPr>
        <p:txBody>
          <a:bodyPr wrap="square">
            <a:spAutoFit/>
          </a:bodyPr>
          <a:lstStyle/>
          <a:p>
            <a:pPr algn="ctr"/>
            <a:r>
              <a:rPr lang="it-IT" b="1" dirty="0" err="1">
                <a:solidFill>
                  <a:srgbClr val="FFCC00"/>
                </a:solidFill>
              </a:rPr>
              <a:t>II.e</a:t>
            </a:r>
            <a:r>
              <a:rPr lang="it-IT" b="1" dirty="0">
                <a:solidFill>
                  <a:srgbClr val="FFCC00"/>
                </a:solidFill>
              </a:rPr>
              <a:t>) Rete ottica innovativa per la </a:t>
            </a:r>
            <a:r>
              <a:rPr lang="it-IT" b="1" dirty="0" smtClean="0">
                <a:solidFill>
                  <a:srgbClr val="FFCC00"/>
                </a:solidFill>
              </a:rPr>
              <a:t>PA</a:t>
            </a:r>
            <a:endParaRPr lang="it-IT" sz="2000" i="1" dirty="0">
              <a:solidFill>
                <a:srgbClr val="FFCC00"/>
              </a:solidFill>
            </a:endParaRPr>
          </a:p>
        </p:txBody>
      </p:sp>
      <p:sp>
        <p:nvSpPr>
          <p:cNvPr id="3" name="Rettangolo 2"/>
          <p:cNvSpPr/>
          <p:nvPr/>
        </p:nvSpPr>
        <p:spPr>
          <a:xfrm>
            <a:off x="2788531" y="949500"/>
            <a:ext cx="5529784" cy="369332"/>
          </a:xfrm>
          <a:prstGeom prst="rect">
            <a:avLst/>
          </a:prstGeom>
        </p:spPr>
        <p:txBody>
          <a:bodyPr wrap="none">
            <a:spAutoFit/>
          </a:bodyPr>
          <a:lstStyle/>
          <a:p>
            <a:r>
              <a:rPr lang="it-IT" b="1" dirty="0">
                <a:solidFill>
                  <a:srgbClr val="003399"/>
                </a:solidFill>
              </a:rPr>
              <a:t>Rete ottica innovativa per la Pubblica amministrazione</a:t>
            </a:r>
            <a:endParaRPr lang="it-IT" dirty="0">
              <a:solidFill>
                <a:srgbClr val="003399"/>
              </a:solidFill>
            </a:endParaRPr>
          </a:p>
        </p:txBody>
      </p:sp>
      <p:pic>
        <p:nvPicPr>
          <p:cNvPr id="9" name="Immagine 8"/>
          <p:cNvPicPr>
            <a:picLocks noChangeAspect="1"/>
          </p:cNvPicPr>
          <p:nvPr/>
        </p:nvPicPr>
        <p:blipFill>
          <a:blip r:embed="rId7">
            <a:extLst>
              <a:ext uri="{28A0092B-C50C-407E-A947-70E740481C1C}">
                <a14:useLocalDpi xmlns="" xmlns:a14="http://schemas.microsoft.com/office/drawing/2010/main" val="0"/>
              </a:ext>
            </a:extLst>
          </a:blip>
          <a:stretch>
            <a:fillRect/>
          </a:stretch>
        </p:blipFill>
        <p:spPr>
          <a:xfrm>
            <a:off x="10268510" y="0"/>
            <a:ext cx="1923490" cy="1376845"/>
          </a:xfrm>
          <a:prstGeom prst="rect">
            <a:avLst/>
          </a:prstGeom>
        </p:spPr>
      </p:pic>
      <p:sp>
        <p:nvSpPr>
          <p:cNvPr id="21" name="Rettangolo 20"/>
          <p:cNvSpPr/>
          <p:nvPr/>
        </p:nvSpPr>
        <p:spPr>
          <a:xfrm>
            <a:off x="230712" y="1376845"/>
            <a:ext cx="1912748" cy="400110"/>
          </a:xfrm>
          <a:prstGeom prst="rect">
            <a:avLst/>
          </a:prstGeom>
          <a:noFill/>
          <a:ln w="19050">
            <a:solidFill>
              <a:srgbClr val="FFC000"/>
            </a:solidFill>
          </a:ln>
          <a:effectLst>
            <a:outerShdw dist="38100" dir="2700000" sx="69000" sy="69000" algn="tl" rotWithShape="0">
              <a:prstClr val="black">
                <a:alpha val="38000"/>
              </a:prstClr>
            </a:outerShdw>
            <a:softEdge rad="0"/>
          </a:effectLst>
        </p:spPr>
        <p:txBody>
          <a:bodyPr wrap="square">
            <a:spAutoFit/>
          </a:bodyPr>
          <a:lstStyle/>
          <a:p>
            <a:pPr algn="ctr"/>
            <a:r>
              <a:rPr lang="it-IT" sz="2000" b="1" i="1" dirty="0" smtClean="0">
                <a:solidFill>
                  <a:srgbClr val="FFCC00"/>
                </a:solidFill>
              </a:rPr>
              <a:t>SVILUPPO</a:t>
            </a:r>
            <a:endParaRPr lang="it-IT" sz="2400" i="1" dirty="0">
              <a:solidFill>
                <a:srgbClr val="FFCC00"/>
              </a:solidFill>
            </a:endParaRPr>
          </a:p>
        </p:txBody>
      </p:sp>
      <p:pic>
        <p:nvPicPr>
          <p:cNvPr id="22" name="Immagine 21"/>
          <p:cNvPicPr>
            <a:picLocks noChangeAspect="1"/>
          </p:cNvPicPr>
          <p:nvPr/>
        </p:nvPicPr>
        <p:blipFill>
          <a:blip r:embed="rId8">
            <a:extLst>
              <a:ext uri="{28A0092B-C50C-407E-A947-70E740481C1C}">
                <a14:useLocalDpi xmlns="" xmlns:a14="http://schemas.microsoft.com/office/drawing/2010/main" val="0"/>
              </a:ext>
            </a:extLst>
          </a:blip>
          <a:stretch>
            <a:fillRect/>
          </a:stretch>
        </p:blipFill>
        <p:spPr>
          <a:xfrm>
            <a:off x="11400670" y="6247349"/>
            <a:ext cx="490373" cy="634183"/>
          </a:xfrm>
          <a:prstGeom prst="rect">
            <a:avLst/>
          </a:prstGeom>
        </p:spPr>
      </p:pic>
      <p:pic>
        <p:nvPicPr>
          <p:cNvPr id="23" name="Immagine 22" descr="Descrizione: images"/>
          <p:cNvPicPr/>
          <p:nvPr/>
        </p:nvPicPr>
        <p:blipFill>
          <a:blip r:embed="rId9"/>
          <a:srcRect/>
          <a:stretch>
            <a:fillRect/>
          </a:stretch>
        </p:blipFill>
        <p:spPr bwMode="auto">
          <a:xfrm>
            <a:off x="10809156" y="6262233"/>
            <a:ext cx="516349" cy="550320"/>
          </a:xfrm>
          <a:prstGeom prst="rect">
            <a:avLst/>
          </a:prstGeom>
          <a:noFill/>
          <a:ln w="9525">
            <a:solidFill>
              <a:schemeClr val="accent1"/>
            </a:solidFill>
            <a:miter lim="800000"/>
            <a:headEnd/>
            <a:tailEnd/>
          </a:ln>
        </p:spPr>
      </p:pic>
      <p:sp>
        <p:nvSpPr>
          <p:cNvPr id="5" name="Segnaposto numero diapositiva 4"/>
          <p:cNvSpPr>
            <a:spLocks noGrp="1"/>
          </p:cNvSpPr>
          <p:nvPr>
            <p:ph type="sldNum" sz="quarter" idx="12"/>
          </p:nvPr>
        </p:nvSpPr>
        <p:spPr/>
        <p:txBody>
          <a:bodyPr/>
          <a:lstStyle/>
          <a:p>
            <a:fld id="{D57F1E4F-1CFF-5643-939E-02111984F565}" type="slidenum">
              <a:rPr lang="en-US" smtClean="0"/>
              <a:pPr/>
              <a:t>38</a:t>
            </a:fld>
            <a:endParaRPr lang="en-US" dirty="0"/>
          </a:p>
        </p:txBody>
      </p:sp>
    </p:spTree>
    <p:extLst>
      <p:ext uri="{BB962C8B-B14F-4D97-AF65-F5344CB8AC3E}">
        <p14:creationId xmlns="" xmlns:p14="http://schemas.microsoft.com/office/powerpoint/2010/main" val="101153319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egnaposto contenuto 11"/>
          <p:cNvSpPr>
            <a:spLocks noGrp="1"/>
          </p:cNvSpPr>
          <p:nvPr>
            <p:ph idx="1"/>
          </p:nvPr>
        </p:nvSpPr>
        <p:spPr>
          <a:xfrm>
            <a:off x="1427604" y="1140246"/>
            <a:ext cx="9601196" cy="969485"/>
          </a:xfrm>
        </p:spPr>
        <p:txBody>
          <a:bodyPr>
            <a:normAutofit lnSpcReduction="10000"/>
          </a:bodyPr>
          <a:lstStyle/>
          <a:p>
            <a:pPr lvl="0">
              <a:spcBef>
                <a:spcPts val="0"/>
              </a:spcBef>
              <a:spcAft>
                <a:spcPts val="0"/>
              </a:spcAft>
              <a:buNone/>
            </a:pPr>
            <a:r>
              <a:rPr lang="it-IT" sz="2000" dirty="0" smtClean="0"/>
              <a:t>	</a:t>
            </a:r>
          </a:p>
          <a:p>
            <a:pPr lvl="0">
              <a:spcBef>
                <a:spcPts val="0"/>
              </a:spcBef>
              <a:spcAft>
                <a:spcPts val="0"/>
              </a:spcAft>
              <a:buNone/>
            </a:pPr>
            <a:endParaRPr lang="it-IT" sz="2000" dirty="0" smtClean="0"/>
          </a:p>
          <a:p>
            <a:pPr lvl="0">
              <a:spcBef>
                <a:spcPts val="0"/>
              </a:spcBef>
              <a:spcAft>
                <a:spcPts val="0"/>
              </a:spcAft>
              <a:buNone/>
            </a:pPr>
            <a:r>
              <a:rPr lang="it-IT" sz="2000" dirty="0" smtClean="0"/>
              <a:t>	</a:t>
            </a:r>
          </a:p>
        </p:txBody>
      </p:sp>
      <p:sp>
        <p:nvSpPr>
          <p:cNvPr id="17" name="Segnaposto contenuto 11"/>
          <p:cNvSpPr txBox="1">
            <a:spLocks/>
          </p:cNvSpPr>
          <p:nvPr/>
        </p:nvSpPr>
        <p:spPr>
          <a:xfrm>
            <a:off x="2407845" y="1104441"/>
            <a:ext cx="8585919" cy="4649118"/>
          </a:xfrm>
          <a:prstGeom prst="rect">
            <a:avLst/>
          </a:prstGeom>
          <a:solidFill>
            <a:schemeClr val="bg1"/>
          </a:solidFill>
        </p:spPr>
        <p:txBody>
          <a:bodyPr vert="horz" lIns="91440" tIns="45720" rIns="91440" bIns="45720" rtlCol="0" anchor="t">
            <a:noAutofit/>
          </a:bodyPr>
          <a:lstStyle/>
          <a:p>
            <a:r>
              <a:rPr lang="it-IT" sz="2000" b="1" dirty="0" smtClean="0">
                <a:solidFill>
                  <a:srgbClr val="003399"/>
                </a:solidFill>
              </a:rPr>
              <a:t>Procedure di finanziamento in corso </a:t>
            </a:r>
            <a:r>
              <a:rPr lang="it-IT" sz="2000" b="1" dirty="0" smtClean="0"/>
              <a:t>gestite dal </a:t>
            </a:r>
            <a:r>
              <a:rPr lang="it-IT" sz="2000" b="1" dirty="0" smtClean="0">
                <a:solidFill>
                  <a:srgbClr val="003399"/>
                </a:solidFill>
              </a:rPr>
              <a:t>Ministero per lo Sviluppo Economico:</a:t>
            </a:r>
          </a:p>
          <a:p>
            <a:pPr marL="715963"/>
            <a:endParaRPr lang="it-IT" sz="2000" b="1" dirty="0" smtClean="0"/>
          </a:p>
          <a:p>
            <a:pPr marL="715963"/>
            <a:r>
              <a:rPr lang="it-IT" sz="2000" b="1" dirty="0" err="1" smtClean="0"/>
              <a:t>I.a</a:t>
            </a:r>
            <a:r>
              <a:rPr lang="it-IT" sz="2000" b="1" dirty="0" smtClean="0"/>
              <a:t>) progetti di investimento produttivo a forte contenuto di innovazione e con un potenziale di crescita elevato </a:t>
            </a:r>
            <a:r>
              <a:rPr lang="it-IT" sz="2000" dirty="0" smtClean="0"/>
              <a:t>(Contratti di sviluppo)</a:t>
            </a:r>
          </a:p>
          <a:p>
            <a:pPr marL="715963"/>
            <a:endParaRPr lang="it-IT" sz="2000" dirty="0" smtClean="0"/>
          </a:p>
          <a:p>
            <a:pPr marL="715963"/>
            <a:r>
              <a:rPr lang="it-IT" sz="2000" b="1" dirty="0" err="1" smtClean="0"/>
              <a:t>I.b</a:t>
            </a:r>
            <a:r>
              <a:rPr lang="it-IT" sz="2000" b="1" dirty="0" smtClean="0"/>
              <a:t>) progetti di ricerca industriale a prevalente sviluppo sperimentale</a:t>
            </a:r>
          </a:p>
          <a:p>
            <a:pPr marL="715963"/>
            <a:endParaRPr lang="it-IT" sz="2000" dirty="0" smtClean="0"/>
          </a:p>
          <a:p>
            <a:pPr marL="715963"/>
            <a:r>
              <a:rPr lang="it-IT" sz="2000" b="1" dirty="0" err="1" smtClean="0"/>
              <a:t>II.a</a:t>
            </a:r>
            <a:r>
              <a:rPr lang="it-IT" sz="2000" b="1" dirty="0" smtClean="0"/>
              <a:t>) progetti per la nascita e lo sviluppo di nuove imprese innovative e di </a:t>
            </a:r>
            <a:r>
              <a:rPr lang="it-IT" sz="2000" b="1" dirty="0" err="1" smtClean="0"/>
              <a:t>spin</a:t>
            </a:r>
            <a:r>
              <a:rPr lang="it-IT" sz="2000" b="1" dirty="0" smtClean="0"/>
              <a:t> off per la ricerca, prioritariamente collegati alla realizzazione di infrastrutture innovative e servizi per le </a:t>
            </a:r>
            <a:r>
              <a:rPr lang="it-IT" sz="2000" b="1" dirty="0" err="1" smtClean="0"/>
              <a:t>smart</a:t>
            </a:r>
            <a:r>
              <a:rPr lang="it-IT" sz="2000" b="1" dirty="0" smtClean="0"/>
              <a:t> </a:t>
            </a:r>
            <a:r>
              <a:rPr lang="it-IT" sz="2000" b="1" dirty="0" err="1" smtClean="0"/>
              <a:t>cities</a:t>
            </a:r>
            <a:endParaRPr lang="it-IT" sz="2000" b="1" dirty="0" smtClean="0"/>
          </a:p>
          <a:p>
            <a:endParaRPr lang="it-IT" b="1" u="sng" dirty="0" smtClean="0"/>
          </a:p>
          <a:p>
            <a:endParaRPr lang="it-IT" b="1" u="sng" dirty="0" smtClean="0"/>
          </a:p>
          <a:p>
            <a:r>
              <a:rPr lang="it-IT" b="1" dirty="0" smtClean="0"/>
              <a:t>CRITICITÀ: </a:t>
            </a:r>
            <a:r>
              <a:rPr lang="it-IT" dirty="0" smtClean="0"/>
              <a:t>Ritardi nell’Attuazione degli interventi di sviluppo che comportano una valutazione complessivamente negativa</a:t>
            </a:r>
          </a:p>
          <a:p>
            <a:endParaRPr lang="it-IT" dirty="0" smtClean="0"/>
          </a:p>
          <a:p>
            <a:endParaRPr lang="it-IT" dirty="0" smtClean="0"/>
          </a:p>
          <a:p>
            <a:pPr algn="just"/>
            <a:endParaRPr lang="it-IT" dirty="0" smtClean="0"/>
          </a:p>
          <a:p>
            <a:pPr algn="just"/>
            <a:endParaRPr lang="it-IT" dirty="0"/>
          </a:p>
        </p:txBody>
      </p:sp>
      <p:pic>
        <p:nvPicPr>
          <p:cNvPr id="11" name="Immagine 10"/>
          <p:cNvPicPr>
            <a:picLocks noChangeAspect="1"/>
          </p:cNvPicPr>
          <p:nvPr/>
        </p:nvPicPr>
        <p:blipFill rotWithShape="1">
          <a:blip r:embed="rId3">
            <a:extLst>
              <a:ext uri="{28A0092B-C50C-407E-A947-70E740481C1C}">
                <a14:useLocalDpi xmlns="" xmlns:a14="http://schemas.microsoft.com/office/drawing/2010/main" val="0"/>
              </a:ext>
            </a:extLst>
          </a:blip>
          <a:srcRect t="-1" r="81607" b="-181"/>
          <a:stretch/>
        </p:blipFill>
        <p:spPr>
          <a:xfrm>
            <a:off x="-1" y="0"/>
            <a:ext cx="2238375" cy="6858000"/>
          </a:xfrm>
          <a:prstGeom prst="rect">
            <a:avLst/>
          </a:prstGeom>
        </p:spPr>
      </p:pic>
      <p:sp>
        <p:nvSpPr>
          <p:cNvPr id="15" name="CasellaDiTesto 14"/>
          <p:cNvSpPr txBox="1"/>
          <p:nvPr/>
        </p:nvSpPr>
        <p:spPr>
          <a:xfrm>
            <a:off x="-145528" y="1103388"/>
            <a:ext cx="2530101" cy="215444"/>
          </a:xfrm>
          <a:prstGeom prst="rect">
            <a:avLst/>
          </a:prstGeom>
          <a:noFill/>
        </p:spPr>
        <p:txBody>
          <a:bodyPr wrap="square" rtlCol="0">
            <a:spAutoFit/>
          </a:bodyPr>
          <a:lstStyle/>
          <a:p>
            <a:pPr algn="ctr"/>
            <a:r>
              <a:rPr lang="it-IT" sz="800" b="1" dirty="0" smtClean="0">
                <a:solidFill>
                  <a:srgbClr val="FFCC00"/>
                </a:solidFill>
                <a:latin typeface="Arial" panose="020B0604020202020204" pitchFamily="34" charset="0"/>
                <a:cs typeface="Arial" panose="020B0604020202020204" pitchFamily="34" charset="0"/>
              </a:rPr>
              <a:t>Ufficio Speciale per la Ricostruzione L’Aquila</a:t>
            </a:r>
            <a:endParaRPr lang="it-IT" sz="800" b="1" dirty="0">
              <a:solidFill>
                <a:srgbClr val="FFCC00"/>
              </a:solidFill>
              <a:latin typeface="Arial" panose="020B0604020202020204" pitchFamily="34" charset="0"/>
              <a:cs typeface="Arial" panose="020B0604020202020204" pitchFamily="34" charset="0"/>
            </a:endParaRPr>
          </a:p>
        </p:txBody>
      </p:sp>
      <p:pic>
        <p:nvPicPr>
          <p:cNvPr id="16" name="Immagine 15"/>
          <p:cNvPicPr>
            <a:picLocks noChangeAspect="1"/>
          </p:cNvPicPr>
          <p:nvPr/>
        </p:nvPicPr>
        <p:blipFill rotWithShape="1">
          <a:blip r:embed="rId4">
            <a:extLst>
              <a:ext uri="{BEBA8EAE-BF5A-486C-A8C5-ECC9F3942E4B}">
                <a14:imgProps xmlns="" xmlns:a14="http://schemas.microsoft.com/office/drawing/2010/main">
                  <a14:imgLayer r:embed="rId5">
                    <a14:imgEffect>
                      <a14:artisticCrisscrossEtching/>
                    </a14:imgEffect>
                  </a14:imgLayer>
                </a14:imgProps>
              </a:ext>
              <a:ext uri="{28A0092B-C50C-407E-A947-70E740481C1C}">
                <a14:useLocalDpi xmlns="" xmlns:a14="http://schemas.microsoft.com/office/drawing/2010/main" val="0"/>
              </a:ext>
            </a:extLst>
          </a:blip>
          <a:srcRect l="16280" t="17124" r="15682" b="26347"/>
          <a:stretch/>
        </p:blipFill>
        <p:spPr>
          <a:xfrm>
            <a:off x="23271" y="32516"/>
            <a:ext cx="2224629" cy="1140835"/>
          </a:xfrm>
          <a:prstGeom prst="rect">
            <a:avLst/>
          </a:prstGeom>
        </p:spPr>
      </p:pic>
      <p:sp>
        <p:nvSpPr>
          <p:cNvPr id="18" name="Segnaposto piè di pagina 3"/>
          <p:cNvSpPr>
            <a:spLocks noGrp="1"/>
          </p:cNvSpPr>
          <p:nvPr>
            <p:ph type="ftr" sz="quarter" idx="11"/>
          </p:nvPr>
        </p:nvSpPr>
        <p:spPr>
          <a:xfrm>
            <a:off x="2143460" y="6069430"/>
            <a:ext cx="7879977" cy="764477"/>
          </a:xfrm>
        </p:spPr>
        <p:txBody>
          <a:bodyPr/>
          <a:lstStyle/>
          <a:p>
            <a:pPr algn="ctr"/>
            <a:r>
              <a:rPr lang="en-US" sz="1600" b="1" i="1" dirty="0" smtClean="0"/>
              <a:t>Convegno“5 anni dopo” – 5 </a:t>
            </a:r>
            <a:r>
              <a:rPr lang="it-IT" sz="1600" b="1" i="1" dirty="0" smtClean="0"/>
              <a:t>Aprile</a:t>
            </a:r>
            <a:r>
              <a:rPr lang="en-US" sz="1600" b="1" i="1" dirty="0" smtClean="0"/>
              <a:t> 2014</a:t>
            </a:r>
          </a:p>
        </p:txBody>
      </p:sp>
      <p:sp>
        <p:nvSpPr>
          <p:cNvPr id="19" name="Rettangolo 18"/>
          <p:cNvSpPr/>
          <p:nvPr/>
        </p:nvSpPr>
        <p:spPr>
          <a:xfrm>
            <a:off x="153287" y="1877675"/>
            <a:ext cx="1912748" cy="1631216"/>
          </a:xfrm>
          <a:prstGeom prst="rect">
            <a:avLst/>
          </a:prstGeom>
          <a:noFill/>
          <a:ln w="19050">
            <a:solidFill>
              <a:srgbClr val="FFC000"/>
            </a:solidFill>
          </a:ln>
          <a:effectLst>
            <a:outerShdw dist="38100" dir="2700000" sx="69000" sy="69000" algn="tl" rotWithShape="0">
              <a:prstClr val="black">
                <a:alpha val="38000"/>
              </a:prstClr>
            </a:outerShdw>
            <a:softEdge rad="0"/>
          </a:effectLst>
        </p:spPr>
        <p:txBody>
          <a:bodyPr wrap="square">
            <a:spAutoFit/>
          </a:bodyPr>
          <a:lstStyle/>
          <a:p>
            <a:pPr algn="ctr"/>
            <a:r>
              <a:rPr lang="it-IT" sz="2000" b="1" i="1" dirty="0" smtClean="0">
                <a:solidFill>
                  <a:srgbClr val="FFCC00"/>
                </a:solidFill>
              </a:rPr>
              <a:t>Procedure  di finanziamento in corso </a:t>
            </a:r>
          </a:p>
          <a:p>
            <a:pPr algn="ctr"/>
            <a:endParaRPr lang="it-IT" sz="2000" b="1" i="1" dirty="0" smtClean="0">
              <a:solidFill>
                <a:srgbClr val="FFCC00"/>
              </a:solidFill>
            </a:endParaRPr>
          </a:p>
          <a:p>
            <a:pPr algn="ctr"/>
            <a:r>
              <a:rPr lang="it-IT" sz="2000" b="1" i="1" dirty="0" smtClean="0">
                <a:solidFill>
                  <a:srgbClr val="FFCC00"/>
                </a:solidFill>
              </a:rPr>
              <a:t>MISE</a:t>
            </a:r>
          </a:p>
        </p:txBody>
      </p:sp>
      <p:pic>
        <p:nvPicPr>
          <p:cNvPr id="9" name="Immagine 8"/>
          <p:cNvPicPr>
            <a:picLocks noChangeAspect="1"/>
          </p:cNvPicPr>
          <p:nvPr/>
        </p:nvPicPr>
        <p:blipFill>
          <a:blip r:embed="rId6">
            <a:extLst>
              <a:ext uri="{28A0092B-C50C-407E-A947-70E740481C1C}">
                <a14:useLocalDpi xmlns="" xmlns:a14="http://schemas.microsoft.com/office/drawing/2010/main" val="0"/>
              </a:ext>
            </a:extLst>
          </a:blip>
          <a:stretch>
            <a:fillRect/>
          </a:stretch>
        </p:blipFill>
        <p:spPr>
          <a:xfrm>
            <a:off x="10268510" y="0"/>
            <a:ext cx="1923490" cy="1376845"/>
          </a:xfrm>
          <a:prstGeom prst="rect">
            <a:avLst/>
          </a:prstGeom>
        </p:spPr>
      </p:pic>
      <p:pic>
        <p:nvPicPr>
          <p:cNvPr id="20" name="Immagine 19"/>
          <p:cNvPicPr>
            <a:picLocks noChangeAspect="1"/>
          </p:cNvPicPr>
          <p:nvPr/>
        </p:nvPicPr>
        <p:blipFill>
          <a:blip r:embed="rId7">
            <a:extLst>
              <a:ext uri="{28A0092B-C50C-407E-A947-70E740481C1C}">
                <a14:useLocalDpi xmlns="" xmlns:a14="http://schemas.microsoft.com/office/drawing/2010/main" val="0"/>
              </a:ext>
            </a:extLst>
          </a:blip>
          <a:stretch>
            <a:fillRect/>
          </a:stretch>
        </p:blipFill>
        <p:spPr>
          <a:xfrm>
            <a:off x="11400670" y="6247349"/>
            <a:ext cx="490373" cy="634183"/>
          </a:xfrm>
          <a:prstGeom prst="rect">
            <a:avLst/>
          </a:prstGeom>
        </p:spPr>
      </p:pic>
      <p:pic>
        <p:nvPicPr>
          <p:cNvPr id="21" name="Immagine 20" descr="Descrizione: images"/>
          <p:cNvPicPr/>
          <p:nvPr/>
        </p:nvPicPr>
        <p:blipFill>
          <a:blip r:embed="rId8"/>
          <a:srcRect/>
          <a:stretch>
            <a:fillRect/>
          </a:stretch>
        </p:blipFill>
        <p:spPr bwMode="auto">
          <a:xfrm>
            <a:off x="10809156" y="6262233"/>
            <a:ext cx="516349" cy="550320"/>
          </a:xfrm>
          <a:prstGeom prst="rect">
            <a:avLst/>
          </a:prstGeom>
          <a:noFill/>
          <a:ln w="9525">
            <a:solidFill>
              <a:schemeClr val="accent1"/>
            </a:solidFill>
            <a:miter lim="800000"/>
            <a:headEnd/>
            <a:tailEnd/>
          </a:ln>
        </p:spPr>
      </p:pic>
      <p:sp>
        <p:nvSpPr>
          <p:cNvPr id="2" name="Segnaposto numero diapositiva 1"/>
          <p:cNvSpPr>
            <a:spLocks noGrp="1"/>
          </p:cNvSpPr>
          <p:nvPr>
            <p:ph type="sldNum" sz="quarter" idx="12"/>
          </p:nvPr>
        </p:nvSpPr>
        <p:spPr/>
        <p:txBody>
          <a:bodyPr/>
          <a:lstStyle/>
          <a:p>
            <a:fld id="{D57F1E4F-1CFF-5643-939E-02111984F565}" type="slidenum">
              <a:rPr lang="en-US" smtClean="0"/>
              <a:pPr/>
              <a:t>39</a:t>
            </a:fld>
            <a:endParaRPr lang="en-US" dirty="0"/>
          </a:p>
        </p:txBody>
      </p:sp>
    </p:spTree>
    <p:extLst>
      <p:ext uri="{BB962C8B-B14F-4D97-AF65-F5344CB8AC3E}">
        <p14:creationId xmlns="" xmlns:p14="http://schemas.microsoft.com/office/powerpoint/2010/main" val="10115331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0268510" y="0"/>
            <a:ext cx="1923490" cy="1376845"/>
          </a:xfrm>
          <a:prstGeom prst="rect">
            <a:avLst/>
          </a:prstGeom>
        </p:spPr>
      </p:pic>
      <p:sp>
        <p:nvSpPr>
          <p:cNvPr id="16" name="Titolo 1"/>
          <p:cNvSpPr txBox="1">
            <a:spLocks/>
          </p:cNvSpPr>
          <p:nvPr/>
        </p:nvSpPr>
        <p:spPr>
          <a:xfrm>
            <a:off x="2500829" y="2104221"/>
            <a:ext cx="7352399" cy="3382179"/>
          </a:xfrm>
          <a:prstGeom prst="rect">
            <a:avLst/>
          </a:prstGeom>
          <a:effectLst>
            <a:glow rad="660400">
              <a:schemeClr val="accent1">
                <a:alpha val="40000"/>
              </a:schemeClr>
            </a:glow>
            <a:softEdge rad="609600"/>
          </a:effectLst>
        </p:spPr>
        <p:txBody>
          <a:bodyPr vert="horz" lIns="91440" tIns="45720" rIns="91440" bIns="45720" rtlCol="0" anchor="b">
            <a:normAutofit fontScale="97500"/>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it-IT" sz="1100" b="0" i="0" u="none" strike="noStrike" kern="1200" cap="none" spc="0" normalizeH="0" baseline="0" noProof="0" dirty="0" smtClean="0">
                <a:ln w="3175" cmpd="sng">
                  <a:noFill/>
                </a:ln>
                <a:solidFill>
                  <a:schemeClr val="tx1">
                    <a:lumMod val="85000"/>
                    <a:lumOff val="15000"/>
                  </a:schemeClr>
                </a:solidFill>
                <a:effectLst/>
                <a:uLnTx/>
                <a:uFillTx/>
                <a:latin typeface="+mj-lt"/>
                <a:ea typeface="+mj-ea"/>
                <a:cs typeface="+mj-cs"/>
              </a:rPr>
              <a:t/>
            </a:r>
            <a:br>
              <a:rPr kumimoji="0" lang="it-IT" sz="1100" b="0" i="0" u="none" strike="noStrike" kern="1200" cap="none" spc="0" normalizeH="0" baseline="0" noProof="0" dirty="0" smtClean="0">
                <a:ln w="3175" cmpd="sng">
                  <a:noFill/>
                </a:ln>
                <a:solidFill>
                  <a:schemeClr val="tx1">
                    <a:lumMod val="85000"/>
                    <a:lumOff val="15000"/>
                  </a:schemeClr>
                </a:solidFill>
                <a:effectLst/>
                <a:uLnTx/>
                <a:uFillTx/>
                <a:latin typeface="+mj-lt"/>
                <a:ea typeface="+mj-ea"/>
                <a:cs typeface="+mj-cs"/>
              </a:rPr>
            </a:br>
            <a:r>
              <a:rPr kumimoji="0" lang="it-IT" sz="1100" b="1" i="0" u="none" strike="noStrike" kern="1200" cap="none" spc="0" normalizeH="0" baseline="0" noProof="0" dirty="0" smtClean="0">
                <a:ln w="3175" cmpd="sng">
                  <a:noFill/>
                </a:ln>
                <a:solidFill>
                  <a:schemeClr val="tx1">
                    <a:lumMod val="85000"/>
                    <a:lumOff val="15000"/>
                  </a:schemeClr>
                </a:solidFill>
                <a:effectLst/>
                <a:uLnTx/>
                <a:uFillTx/>
                <a:latin typeface="+mj-lt"/>
                <a:ea typeface="+mj-ea"/>
                <a:cs typeface="+mj-cs"/>
              </a:rPr>
              <a:t> </a:t>
            </a:r>
            <a:r>
              <a:rPr kumimoji="0" lang="it-IT" sz="1100" b="0" i="0" u="none" strike="noStrike" kern="1200" cap="none" spc="0" normalizeH="0" baseline="0" noProof="0" dirty="0" smtClean="0">
                <a:ln w="3175" cmpd="sng">
                  <a:noFill/>
                </a:ln>
                <a:solidFill>
                  <a:schemeClr val="tx1">
                    <a:lumMod val="85000"/>
                    <a:lumOff val="15000"/>
                  </a:schemeClr>
                </a:solidFill>
                <a:effectLst/>
                <a:uLnTx/>
                <a:uFillTx/>
                <a:latin typeface="+mj-lt"/>
                <a:ea typeface="+mj-ea"/>
                <a:cs typeface="+mj-cs"/>
              </a:rPr>
              <a:t/>
            </a:r>
            <a:br>
              <a:rPr kumimoji="0" lang="it-IT" sz="1100" b="0" i="0" u="none" strike="noStrike" kern="1200" cap="none" spc="0" normalizeH="0" baseline="0" noProof="0" dirty="0" smtClean="0">
                <a:ln w="3175" cmpd="sng">
                  <a:noFill/>
                </a:ln>
                <a:solidFill>
                  <a:schemeClr val="tx1">
                    <a:lumMod val="85000"/>
                    <a:lumOff val="15000"/>
                  </a:schemeClr>
                </a:solidFill>
                <a:effectLst/>
                <a:uLnTx/>
                <a:uFillTx/>
                <a:latin typeface="+mj-lt"/>
                <a:ea typeface="+mj-ea"/>
                <a:cs typeface="+mj-cs"/>
              </a:rPr>
            </a:br>
            <a:r>
              <a:rPr kumimoji="0" lang="it-IT" sz="2000" b="1" i="0" u="none" strike="noStrike" kern="1200" cap="none" spc="0" normalizeH="0" baseline="0" noProof="0" dirty="0" smtClean="0">
                <a:ln w="3175" cmpd="sng">
                  <a:noFill/>
                </a:ln>
                <a:solidFill>
                  <a:schemeClr val="tx1">
                    <a:lumMod val="85000"/>
                    <a:lumOff val="15000"/>
                  </a:schemeClr>
                </a:solidFill>
                <a:effectLst/>
                <a:uLnTx/>
                <a:uFillTx/>
                <a:latin typeface="+mj-lt"/>
                <a:ea typeface="+mj-ea"/>
                <a:cs typeface="+mj-cs"/>
              </a:rPr>
              <a:t/>
            </a:r>
            <a:br>
              <a:rPr kumimoji="0" lang="it-IT" sz="2000" b="1" i="0" u="none" strike="noStrike" kern="1200" cap="none" spc="0" normalizeH="0" baseline="0" noProof="0" dirty="0" smtClean="0">
                <a:ln w="3175" cmpd="sng">
                  <a:noFill/>
                </a:ln>
                <a:solidFill>
                  <a:schemeClr val="tx1">
                    <a:lumMod val="85000"/>
                    <a:lumOff val="15000"/>
                  </a:schemeClr>
                </a:solidFill>
                <a:effectLst/>
                <a:uLnTx/>
                <a:uFillTx/>
                <a:latin typeface="+mj-lt"/>
                <a:ea typeface="+mj-ea"/>
                <a:cs typeface="+mj-cs"/>
              </a:rPr>
            </a:br>
            <a:r>
              <a:rPr kumimoji="0" lang="it-IT" sz="2000" b="0" i="0" u="none" strike="noStrike" kern="1200" cap="none" spc="0" normalizeH="0" baseline="0" noProof="0" dirty="0" smtClean="0">
                <a:ln w="3175" cmpd="sng">
                  <a:noFill/>
                </a:ln>
                <a:solidFill>
                  <a:schemeClr val="tx1">
                    <a:lumMod val="85000"/>
                    <a:lumOff val="15000"/>
                  </a:schemeClr>
                </a:solidFill>
                <a:effectLst/>
                <a:uLnTx/>
                <a:uFillTx/>
                <a:latin typeface="+mj-lt"/>
                <a:ea typeface="+mj-ea"/>
                <a:cs typeface="+mj-cs"/>
              </a:rPr>
              <a:t/>
            </a:r>
            <a:br>
              <a:rPr kumimoji="0" lang="it-IT" sz="2000" b="0" i="0" u="none" strike="noStrike" kern="1200" cap="none" spc="0" normalizeH="0" baseline="0" noProof="0" dirty="0" smtClean="0">
                <a:ln w="3175" cmpd="sng">
                  <a:noFill/>
                </a:ln>
                <a:solidFill>
                  <a:schemeClr val="tx1">
                    <a:lumMod val="85000"/>
                    <a:lumOff val="15000"/>
                  </a:schemeClr>
                </a:solidFill>
                <a:effectLst/>
                <a:uLnTx/>
                <a:uFillTx/>
                <a:latin typeface="+mj-lt"/>
                <a:ea typeface="+mj-ea"/>
                <a:cs typeface="+mj-cs"/>
              </a:rPr>
            </a:br>
            <a:endParaRPr kumimoji="0" lang="it-IT" sz="2800" b="0" i="0" u="none" strike="noStrike" kern="1200" cap="none" spc="0" normalizeH="0" baseline="0" noProof="0" dirty="0">
              <a:ln w="3175" cmpd="sng">
                <a:noFill/>
              </a:ln>
              <a:solidFill>
                <a:schemeClr val="tx1">
                  <a:lumMod val="85000"/>
                  <a:lumOff val="15000"/>
                </a:schemeClr>
              </a:solidFill>
              <a:effectLst/>
              <a:uLnTx/>
              <a:uFillTx/>
              <a:latin typeface="+mj-lt"/>
              <a:ea typeface="+mj-ea"/>
              <a:cs typeface="+mj-cs"/>
            </a:endParaRPr>
          </a:p>
        </p:txBody>
      </p:sp>
      <p:sp>
        <p:nvSpPr>
          <p:cNvPr id="17" name="Rettangolo 16"/>
          <p:cNvSpPr/>
          <p:nvPr/>
        </p:nvSpPr>
        <p:spPr>
          <a:xfrm>
            <a:off x="2500829" y="2407741"/>
            <a:ext cx="3432637" cy="2616101"/>
          </a:xfrm>
          <a:prstGeom prst="rect">
            <a:avLst/>
          </a:prstGeom>
          <a:solidFill>
            <a:schemeClr val="bg1">
              <a:lumMod val="95000"/>
            </a:schemeClr>
          </a:solidFill>
        </p:spPr>
        <p:txBody>
          <a:bodyPr wrap="square">
            <a:spAutoFit/>
          </a:bodyPr>
          <a:lstStyle/>
          <a:p>
            <a:r>
              <a:rPr lang="it-IT" sz="1600" dirty="0" smtClean="0"/>
              <a:t>Una </a:t>
            </a:r>
            <a:r>
              <a:rPr lang="it-IT" sz="1600" b="1" i="1" dirty="0"/>
              <a:t>metodologia di determinazione del contributo </a:t>
            </a:r>
            <a:r>
              <a:rPr lang="it-IT" sz="1600" dirty="0"/>
              <a:t>impostata </a:t>
            </a:r>
            <a:r>
              <a:rPr lang="it-IT" sz="1600" dirty="0" smtClean="0"/>
              <a:t>su </a:t>
            </a:r>
            <a:r>
              <a:rPr lang="it-IT" sz="1600" b="1" dirty="0" smtClean="0"/>
              <a:t>PARAMETRI OGGETTIVI E TRASPARENTI</a:t>
            </a:r>
            <a:r>
              <a:rPr lang="it-IT" sz="1600" dirty="0" smtClean="0"/>
              <a:t> (</a:t>
            </a:r>
            <a:r>
              <a:rPr lang="it-IT" sz="1600" dirty="0"/>
              <a:t>danno, vulnerabilità, superfici, eventuale pregio ecc.) </a:t>
            </a:r>
            <a:r>
              <a:rPr lang="it-IT" sz="1600" dirty="0" smtClean="0"/>
              <a:t>che permettono </a:t>
            </a:r>
            <a:r>
              <a:rPr lang="it-IT" sz="1600" dirty="0"/>
              <a:t>più </a:t>
            </a:r>
            <a:r>
              <a:rPr lang="it-IT" sz="1600" dirty="0" smtClean="0"/>
              <a:t>rapidi </a:t>
            </a:r>
            <a:r>
              <a:rPr lang="it-IT" sz="1600" b="1" dirty="0" smtClean="0"/>
              <a:t>TEMPI DI VALUTAZIONE </a:t>
            </a:r>
            <a:r>
              <a:rPr lang="it-IT" sz="1600" dirty="0" smtClean="0"/>
              <a:t>impongono </a:t>
            </a:r>
            <a:r>
              <a:rPr lang="it-IT" sz="1600" dirty="0"/>
              <a:t>una </a:t>
            </a:r>
            <a:r>
              <a:rPr lang="it-IT" sz="1600" b="1" dirty="0" smtClean="0"/>
              <a:t>SOGLIA DI SICUREZZA.</a:t>
            </a:r>
          </a:p>
          <a:p>
            <a:pPr algn="just"/>
            <a:endParaRPr lang="it-IT" sz="1600" dirty="0" smtClean="0"/>
          </a:p>
          <a:p>
            <a:r>
              <a:rPr lang="it-IT" sz="2000" b="1" dirty="0" smtClean="0">
                <a:solidFill>
                  <a:srgbClr val="003399"/>
                </a:solidFill>
              </a:rPr>
              <a:t>“SCHEDA PARAMETRICA”</a:t>
            </a:r>
            <a:endParaRPr lang="it-IT" dirty="0" smtClean="0"/>
          </a:p>
        </p:txBody>
      </p:sp>
      <p:pic>
        <p:nvPicPr>
          <p:cNvPr id="12" name="Immagine 11"/>
          <p:cNvPicPr>
            <a:picLocks noChangeAspect="1"/>
          </p:cNvPicPr>
          <p:nvPr/>
        </p:nvPicPr>
        <p:blipFill rotWithShape="1">
          <a:blip r:embed="rId4">
            <a:extLst>
              <a:ext uri="{28A0092B-C50C-407E-A947-70E740481C1C}">
                <a14:useLocalDpi xmlns="" xmlns:a14="http://schemas.microsoft.com/office/drawing/2010/main" val="0"/>
              </a:ext>
            </a:extLst>
          </a:blip>
          <a:srcRect t="-1" r="81607" b="-181"/>
          <a:stretch/>
        </p:blipFill>
        <p:spPr>
          <a:xfrm>
            <a:off x="-1" y="0"/>
            <a:ext cx="2238375" cy="6858000"/>
          </a:xfrm>
          <a:prstGeom prst="rect">
            <a:avLst/>
          </a:prstGeom>
        </p:spPr>
      </p:pic>
      <p:sp>
        <p:nvSpPr>
          <p:cNvPr id="15" name="CasellaDiTesto 14"/>
          <p:cNvSpPr txBox="1"/>
          <p:nvPr/>
        </p:nvSpPr>
        <p:spPr>
          <a:xfrm>
            <a:off x="-145528" y="1103388"/>
            <a:ext cx="2530101" cy="215444"/>
          </a:xfrm>
          <a:prstGeom prst="rect">
            <a:avLst/>
          </a:prstGeom>
          <a:noFill/>
        </p:spPr>
        <p:txBody>
          <a:bodyPr wrap="square" rtlCol="0">
            <a:spAutoFit/>
          </a:bodyPr>
          <a:lstStyle/>
          <a:p>
            <a:pPr algn="ctr"/>
            <a:r>
              <a:rPr lang="it-IT" sz="800" b="1" dirty="0" smtClean="0">
                <a:solidFill>
                  <a:srgbClr val="FFCC00"/>
                </a:solidFill>
                <a:latin typeface="Arial" panose="020B0604020202020204" pitchFamily="34" charset="0"/>
                <a:cs typeface="Arial" panose="020B0604020202020204" pitchFamily="34" charset="0"/>
              </a:rPr>
              <a:t>Ufficio Speciale per la Ricostruzione L’Aquila</a:t>
            </a:r>
            <a:endParaRPr lang="it-IT" sz="800" b="1" dirty="0">
              <a:solidFill>
                <a:srgbClr val="FFCC00"/>
              </a:solidFill>
              <a:latin typeface="Arial" panose="020B0604020202020204" pitchFamily="34" charset="0"/>
              <a:cs typeface="Arial" panose="020B0604020202020204" pitchFamily="34" charset="0"/>
            </a:endParaRPr>
          </a:p>
        </p:txBody>
      </p:sp>
      <p:pic>
        <p:nvPicPr>
          <p:cNvPr id="18" name="Immagine 17"/>
          <p:cNvPicPr>
            <a:picLocks noChangeAspect="1"/>
          </p:cNvPicPr>
          <p:nvPr/>
        </p:nvPicPr>
        <p:blipFill rotWithShape="1">
          <a:blip r:embed="rId5">
            <a:extLst>
              <a:ext uri="{BEBA8EAE-BF5A-486C-A8C5-ECC9F3942E4B}">
                <a14:imgProps xmlns="" xmlns:a14="http://schemas.microsoft.com/office/drawing/2010/main">
                  <a14:imgLayer r:embed="rId6">
                    <a14:imgEffect>
                      <a14:artisticCrisscrossEtching/>
                    </a14:imgEffect>
                  </a14:imgLayer>
                </a14:imgProps>
              </a:ext>
              <a:ext uri="{28A0092B-C50C-407E-A947-70E740481C1C}">
                <a14:useLocalDpi xmlns="" xmlns:a14="http://schemas.microsoft.com/office/drawing/2010/main" val="0"/>
              </a:ext>
            </a:extLst>
          </a:blip>
          <a:srcRect l="16280" t="17124" r="15682" b="26347"/>
          <a:stretch/>
        </p:blipFill>
        <p:spPr>
          <a:xfrm>
            <a:off x="23271" y="32516"/>
            <a:ext cx="2224629" cy="1140835"/>
          </a:xfrm>
          <a:prstGeom prst="rect">
            <a:avLst/>
          </a:prstGeom>
        </p:spPr>
      </p:pic>
      <p:sp>
        <p:nvSpPr>
          <p:cNvPr id="20" name="Segnaposto piè di pagina 3"/>
          <p:cNvSpPr>
            <a:spLocks noGrp="1"/>
          </p:cNvSpPr>
          <p:nvPr>
            <p:ph type="ftr" sz="quarter" idx="11"/>
          </p:nvPr>
        </p:nvSpPr>
        <p:spPr>
          <a:xfrm>
            <a:off x="2143460" y="6069430"/>
            <a:ext cx="7879977" cy="764477"/>
          </a:xfrm>
        </p:spPr>
        <p:txBody>
          <a:bodyPr/>
          <a:lstStyle/>
          <a:p>
            <a:pPr algn="ctr"/>
            <a:r>
              <a:rPr lang="en-US" sz="1600" b="1" i="1" dirty="0" smtClean="0"/>
              <a:t>Convegno“5 anni dopo” – 5 </a:t>
            </a:r>
            <a:r>
              <a:rPr lang="it-IT" sz="1600" b="1" i="1" dirty="0" smtClean="0"/>
              <a:t>Aprile</a:t>
            </a:r>
            <a:r>
              <a:rPr lang="en-US" sz="1600" b="1" i="1" dirty="0" smtClean="0"/>
              <a:t> 2014</a:t>
            </a:r>
          </a:p>
        </p:txBody>
      </p:sp>
      <p:sp>
        <p:nvSpPr>
          <p:cNvPr id="21" name="Rettangolo 20"/>
          <p:cNvSpPr/>
          <p:nvPr/>
        </p:nvSpPr>
        <p:spPr>
          <a:xfrm>
            <a:off x="23271" y="1777781"/>
            <a:ext cx="2215103" cy="2062103"/>
          </a:xfrm>
          <a:prstGeom prst="rect">
            <a:avLst/>
          </a:prstGeom>
          <a:noFill/>
          <a:ln w="19050">
            <a:solidFill>
              <a:srgbClr val="FFC000"/>
            </a:solidFill>
          </a:ln>
          <a:effectLst>
            <a:outerShdw dist="38100" dir="2700000" sx="69000" sy="69000" algn="tl" rotWithShape="0">
              <a:prstClr val="black">
                <a:alpha val="38000"/>
              </a:prstClr>
            </a:outerShdw>
            <a:softEdge rad="0"/>
          </a:effectLst>
        </p:spPr>
        <p:txBody>
          <a:bodyPr wrap="square">
            <a:spAutoFit/>
          </a:bodyPr>
          <a:lstStyle/>
          <a:p>
            <a:pPr algn="ctr"/>
            <a:r>
              <a:rPr lang="it-IT" b="1" i="1" dirty="0" smtClean="0">
                <a:solidFill>
                  <a:srgbClr val="FFCC00"/>
                </a:solidFill>
              </a:rPr>
              <a:t>Concessione dei contributi per la RICOSTRUZIONE PRIVATA</a:t>
            </a:r>
          </a:p>
          <a:p>
            <a:pPr algn="ctr"/>
            <a:endParaRPr lang="it-IT" sz="1600" b="1" i="1" dirty="0" smtClean="0">
              <a:solidFill>
                <a:srgbClr val="FFCC00"/>
              </a:solidFill>
            </a:endParaRPr>
          </a:p>
          <a:p>
            <a:pPr algn="ctr"/>
            <a:r>
              <a:rPr lang="it-IT" sz="2000" b="1" i="1" dirty="0" smtClean="0">
                <a:solidFill>
                  <a:srgbClr val="FFCC00"/>
                </a:solidFill>
              </a:rPr>
              <a:t>NUOVA PROCEDURA</a:t>
            </a:r>
          </a:p>
        </p:txBody>
      </p:sp>
      <p:sp>
        <p:nvSpPr>
          <p:cNvPr id="5" name="Rettangolo 4"/>
          <p:cNvSpPr/>
          <p:nvPr/>
        </p:nvSpPr>
        <p:spPr>
          <a:xfrm>
            <a:off x="2500829" y="1652371"/>
            <a:ext cx="7248094" cy="677108"/>
          </a:xfrm>
          <a:prstGeom prst="rect">
            <a:avLst/>
          </a:prstGeom>
        </p:spPr>
        <p:txBody>
          <a:bodyPr wrap="square">
            <a:spAutoFit/>
          </a:bodyPr>
          <a:lstStyle/>
          <a:p>
            <a:r>
              <a:rPr lang="it-IT" dirty="0"/>
              <a:t>L’accesso alla quantificazione del contributo per la ricostruzione dell’edilizia privata è regolato da un </a:t>
            </a:r>
            <a:r>
              <a:rPr lang="it-IT" sz="2000" b="1" i="1" dirty="0">
                <a:solidFill>
                  <a:srgbClr val="003399"/>
                </a:solidFill>
              </a:rPr>
              <a:t>CRITERIO PARAMETRICO.</a:t>
            </a:r>
          </a:p>
        </p:txBody>
      </p:sp>
      <p:grpSp>
        <p:nvGrpSpPr>
          <p:cNvPr id="7" name="Gruppo 6"/>
          <p:cNvGrpSpPr/>
          <p:nvPr/>
        </p:nvGrpSpPr>
        <p:grpSpPr>
          <a:xfrm>
            <a:off x="5953125" y="2298703"/>
            <a:ext cx="3757089" cy="2893694"/>
            <a:chOff x="6043538" y="2383223"/>
            <a:chExt cx="3676201" cy="2809173"/>
          </a:xfrm>
        </p:grpSpPr>
        <p:pic>
          <p:nvPicPr>
            <p:cNvPr id="3" name="Immagine 2"/>
            <p:cNvPicPr>
              <a:picLocks noChangeAspect="1"/>
            </p:cNvPicPr>
            <p:nvPr/>
          </p:nvPicPr>
          <p:blipFill rotWithShape="1">
            <a:blip r:embed="rId7"/>
            <a:srcRect l="1346" t="19013" r="47126" b="10988"/>
            <a:stretch/>
          </p:blipFill>
          <p:spPr>
            <a:xfrm>
              <a:off x="6043538" y="2383223"/>
              <a:ext cx="3676201" cy="2809173"/>
            </a:xfrm>
            <a:prstGeom prst="rect">
              <a:avLst/>
            </a:prstGeom>
          </p:spPr>
        </p:pic>
        <p:sp>
          <p:nvSpPr>
            <p:cNvPr id="6" name="CasellaDiTesto 5"/>
            <p:cNvSpPr txBox="1"/>
            <p:nvPr/>
          </p:nvSpPr>
          <p:spPr>
            <a:xfrm>
              <a:off x="6188868" y="3932907"/>
              <a:ext cx="340519" cy="215444"/>
            </a:xfrm>
            <a:prstGeom prst="rect">
              <a:avLst/>
            </a:prstGeom>
            <a:solidFill>
              <a:schemeClr val="bg1"/>
            </a:solidFill>
          </p:spPr>
          <p:txBody>
            <a:bodyPr wrap="square" rtlCol="0">
              <a:spAutoFit/>
            </a:bodyPr>
            <a:lstStyle/>
            <a:p>
              <a:endParaRPr lang="it-IT" sz="800" dirty="0"/>
            </a:p>
          </p:txBody>
        </p:sp>
        <p:sp>
          <p:nvSpPr>
            <p:cNvPr id="22" name="CasellaDiTesto 21"/>
            <p:cNvSpPr txBox="1"/>
            <p:nvPr/>
          </p:nvSpPr>
          <p:spPr>
            <a:xfrm>
              <a:off x="8070057" y="3932907"/>
              <a:ext cx="388144" cy="215444"/>
            </a:xfrm>
            <a:prstGeom prst="rect">
              <a:avLst/>
            </a:prstGeom>
            <a:solidFill>
              <a:schemeClr val="bg1"/>
            </a:solidFill>
          </p:spPr>
          <p:txBody>
            <a:bodyPr wrap="square" rtlCol="0">
              <a:spAutoFit/>
            </a:bodyPr>
            <a:lstStyle/>
            <a:p>
              <a:endParaRPr lang="it-IT" sz="800" dirty="0"/>
            </a:p>
          </p:txBody>
        </p:sp>
        <p:sp>
          <p:nvSpPr>
            <p:cNvPr id="23" name="CasellaDiTesto 22"/>
            <p:cNvSpPr txBox="1"/>
            <p:nvPr/>
          </p:nvSpPr>
          <p:spPr>
            <a:xfrm>
              <a:off x="8626924" y="3932907"/>
              <a:ext cx="364676" cy="215444"/>
            </a:xfrm>
            <a:prstGeom prst="rect">
              <a:avLst/>
            </a:prstGeom>
            <a:solidFill>
              <a:schemeClr val="bg1"/>
            </a:solidFill>
          </p:spPr>
          <p:txBody>
            <a:bodyPr wrap="square" rtlCol="0">
              <a:spAutoFit/>
            </a:bodyPr>
            <a:lstStyle/>
            <a:p>
              <a:endParaRPr lang="it-IT" sz="800" dirty="0"/>
            </a:p>
          </p:txBody>
        </p:sp>
        <p:sp>
          <p:nvSpPr>
            <p:cNvPr id="24" name="CasellaDiTesto 23"/>
            <p:cNvSpPr txBox="1"/>
            <p:nvPr/>
          </p:nvSpPr>
          <p:spPr>
            <a:xfrm>
              <a:off x="6676371" y="3932907"/>
              <a:ext cx="152400" cy="215444"/>
            </a:xfrm>
            <a:prstGeom prst="rect">
              <a:avLst/>
            </a:prstGeom>
            <a:solidFill>
              <a:schemeClr val="bg1"/>
            </a:solidFill>
          </p:spPr>
          <p:txBody>
            <a:bodyPr wrap="square" rtlCol="0">
              <a:spAutoFit/>
            </a:bodyPr>
            <a:lstStyle/>
            <a:p>
              <a:endParaRPr lang="it-IT" sz="800" dirty="0"/>
            </a:p>
          </p:txBody>
        </p:sp>
        <p:sp>
          <p:nvSpPr>
            <p:cNvPr id="25" name="CasellaDiTesto 24"/>
            <p:cNvSpPr txBox="1"/>
            <p:nvPr/>
          </p:nvSpPr>
          <p:spPr>
            <a:xfrm rot="16200000">
              <a:off x="6993806" y="3853029"/>
              <a:ext cx="55687" cy="215444"/>
            </a:xfrm>
            <a:prstGeom prst="rect">
              <a:avLst/>
            </a:prstGeom>
            <a:solidFill>
              <a:schemeClr val="bg1"/>
            </a:solidFill>
          </p:spPr>
          <p:txBody>
            <a:bodyPr wrap="square" rtlCol="0">
              <a:spAutoFit/>
            </a:bodyPr>
            <a:lstStyle/>
            <a:p>
              <a:r>
                <a:rPr lang="it-IT" sz="800" dirty="0" smtClean="0"/>
                <a:t>   </a:t>
              </a:r>
              <a:endParaRPr lang="it-IT" sz="800" dirty="0"/>
            </a:p>
          </p:txBody>
        </p:sp>
        <p:sp>
          <p:nvSpPr>
            <p:cNvPr id="26" name="CasellaDiTesto 25"/>
            <p:cNvSpPr txBox="1"/>
            <p:nvPr/>
          </p:nvSpPr>
          <p:spPr>
            <a:xfrm rot="16200000">
              <a:off x="7186686" y="3855551"/>
              <a:ext cx="55687" cy="215444"/>
            </a:xfrm>
            <a:prstGeom prst="rect">
              <a:avLst/>
            </a:prstGeom>
            <a:solidFill>
              <a:schemeClr val="bg1"/>
            </a:solidFill>
          </p:spPr>
          <p:txBody>
            <a:bodyPr wrap="square" rtlCol="0">
              <a:spAutoFit/>
            </a:bodyPr>
            <a:lstStyle/>
            <a:p>
              <a:r>
                <a:rPr lang="it-IT" sz="800" dirty="0" smtClean="0"/>
                <a:t>   </a:t>
              </a:r>
              <a:endParaRPr lang="it-IT" sz="800" dirty="0"/>
            </a:p>
          </p:txBody>
        </p:sp>
        <p:sp>
          <p:nvSpPr>
            <p:cNvPr id="27" name="CasellaDiTesto 26"/>
            <p:cNvSpPr txBox="1"/>
            <p:nvPr/>
          </p:nvSpPr>
          <p:spPr>
            <a:xfrm rot="16200000">
              <a:off x="7326930" y="3853900"/>
              <a:ext cx="55687" cy="215444"/>
            </a:xfrm>
            <a:prstGeom prst="rect">
              <a:avLst/>
            </a:prstGeom>
            <a:solidFill>
              <a:schemeClr val="bg1"/>
            </a:solidFill>
          </p:spPr>
          <p:txBody>
            <a:bodyPr wrap="square" rtlCol="0">
              <a:spAutoFit/>
            </a:bodyPr>
            <a:lstStyle/>
            <a:p>
              <a:r>
                <a:rPr lang="it-IT" sz="800" dirty="0" smtClean="0"/>
                <a:t>   </a:t>
              </a:r>
              <a:endParaRPr lang="it-IT" sz="800" dirty="0"/>
            </a:p>
          </p:txBody>
        </p:sp>
        <p:sp>
          <p:nvSpPr>
            <p:cNvPr id="28" name="CasellaDiTesto 27"/>
            <p:cNvSpPr txBox="1"/>
            <p:nvPr/>
          </p:nvSpPr>
          <p:spPr>
            <a:xfrm rot="16200000">
              <a:off x="7627532" y="3853029"/>
              <a:ext cx="55687" cy="215444"/>
            </a:xfrm>
            <a:prstGeom prst="rect">
              <a:avLst/>
            </a:prstGeom>
            <a:solidFill>
              <a:schemeClr val="bg1"/>
            </a:solidFill>
          </p:spPr>
          <p:txBody>
            <a:bodyPr wrap="square" rtlCol="0">
              <a:spAutoFit/>
            </a:bodyPr>
            <a:lstStyle/>
            <a:p>
              <a:r>
                <a:rPr lang="it-IT" sz="800" dirty="0" smtClean="0"/>
                <a:t>   </a:t>
              </a:r>
              <a:endParaRPr lang="it-IT" sz="800" dirty="0"/>
            </a:p>
          </p:txBody>
        </p:sp>
        <p:sp>
          <p:nvSpPr>
            <p:cNvPr id="29" name="CasellaDiTesto 28"/>
            <p:cNvSpPr txBox="1"/>
            <p:nvPr/>
          </p:nvSpPr>
          <p:spPr>
            <a:xfrm rot="16200000">
              <a:off x="7709965" y="3853028"/>
              <a:ext cx="55687" cy="215444"/>
            </a:xfrm>
            <a:prstGeom prst="rect">
              <a:avLst/>
            </a:prstGeom>
            <a:solidFill>
              <a:schemeClr val="bg1"/>
            </a:solidFill>
          </p:spPr>
          <p:txBody>
            <a:bodyPr wrap="square" rtlCol="0">
              <a:spAutoFit/>
            </a:bodyPr>
            <a:lstStyle/>
            <a:p>
              <a:r>
                <a:rPr lang="it-IT" sz="800" dirty="0" smtClean="0"/>
                <a:t>   </a:t>
              </a:r>
              <a:endParaRPr lang="it-IT" sz="800" dirty="0"/>
            </a:p>
          </p:txBody>
        </p:sp>
        <p:sp>
          <p:nvSpPr>
            <p:cNvPr id="30" name="CasellaDiTesto 29"/>
            <p:cNvSpPr txBox="1"/>
            <p:nvPr/>
          </p:nvSpPr>
          <p:spPr>
            <a:xfrm>
              <a:off x="9150202" y="3932906"/>
              <a:ext cx="340519" cy="215444"/>
            </a:xfrm>
            <a:prstGeom prst="rect">
              <a:avLst/>
            </a:prstGeom>
            <a:solidFill>
              <a:schemeClr val="bg1"/>
            </a:solidFill>
          </p:spPr>
          <p:txBody>
            <a:bodyPr wrap="square" rtlCol="0">
              <a:spAutoFit/>
            </a:bodyPr>
            <a:lstStyle/>
            <a:p>
              <a:endParaRPr lang="it-IT" sz="800" dirty="0"/>
            </a:p>
          </p:txBody>
        </p:sp>
        <p:sp>
          <p:nvSpPr>
            <p:cNvPr id="31" name="CasellaDiTesto 30"/>
            <p:cNvSpPr txBox="1"/>
            <p:nvPr/>
          </p:nvSpPr>
          <p:spPr>
            <a:xfrm>
              <a:off x="9267800" y="3932906"/>
              <a:ext cx="340519" cy="215444"/>
            </a:xfrm>
            <a:prstGeom prst="rect">
              <a:avLst/>
            </a:prstGeom>
            <a:solidFill>
              <a:schemeClr val="bg1"/>
            </a:solidFill>
          </p:spPr>
          <p:txBody>
            <a:bodyPr wrap="square" rtlCol="0">
              <a:spAutoFit/>
            </a:bodyPr>
            <a:lstStyle/>
            <a:p>
              <a:endParaRPr lang="it-IT" sz="800" dirty="0"/>
            </a:p>
          </p:txBody>
        </p:sp>
      </p:grpSp>
      <p:pic>
        <p:nvPicPr>
          <p:cNvPr id="32" name="Immagine 31"/>
          <p:cNvPicPr>
            <a:picLocks noChangeAspect="1"/>
          </p:cNvPicPr>
          <p:nvPr/>
        </p:nvPicPr>
        <p:blipFill>
          <a:blip r:embed="rId8">
            <a:extLst>
              <a:ext uri="{28A0092B-C50C-407E-A947-70E740481C1C}">
                <a14:useLocalDpi xmlns="" xmlns:a14="http://schemas.microsoft.com/office/drawing/2010/main" val="0"/>
              </a:ext>
            </a:extLst>
          </a:blip>
          <a:stretch>
            <a:fillRect/>
          </a:stretch>
        </p:blipFill>
        <p:spPr>
          <a:xfrm>
            <a:off x="11400670" y="6199724"/>
            <a:ext cx="490373" cy="634183"/>
          </a:xfrm>
          <a:prstGeom prst="rect">
            <a:avLst/>
          </a:prstGeom>
        </p:spPr>
      </p:pic>
      <p:pic>
        <p:nvPicPr>
          <p:cNvPr id="33" name="Immagine 32" descr="Descrizione: images"/>
          <p:cNvPicPr/>
          <p:nvPr/>
        </p:nvPicPr>
        <p:blipFill>
          <a:blip r:embed="rId9"/>
          <a:srcRect/>
          <a:stretch>
            <a:fillRect/>
          </a:stretch>
        </p:blipFill>
        <p:spPr bwMode="auto">
          <a:xfrm>
            <a:off x="10809156" y="6214608"/>
            <a:ext cx="516349" cy="550320"/>
          </a:xfrm>
          <a:prstGeom prst="rect">
            <a:avLst/>
          </a:prstGeom>
          <a:noFill/>
          <a:ln w="9525">
            <a:solidFill>
              <a:schemeClr val="accent1"/>
            </a:solidFill>
            <a:miter lim="800000"/>
            <a:headEnd/>
            <a:tailEnd/>
          </a:ln>
        </p:spPr>
      </p:pic>
      <p:sp>
        <p:nvSpPr>
          <p:cNvPr id="8" name="Segnaposto numero diapositiva 7"/>
          <p:cNvSpPr>
            <a:spLocks noGrp="1"/>
          </p:cNvSpPr>
          <p:nvPr>
            <p:ph type="sldNum" sz="quarter" idx="12"/>
          </p:nvPr>
        </p:nvSpPr>
        <p:spPr/>
        <p:txBody>
          <a:bodyPr/>
          <a:lstStyle/>
          <a:p>
            <a:fld id="{D57F1E4F-1CFF-5643-939E-02111984F565}" type="slidenum">
              <a:rPr lang="en-US" smtClean="0"/>
              <a:pPr/>
              <a:t>4</a:t>
            </a:fld>
            <a:endParaRPr lang="en-US" dirty="0"/>
          </a:p>
        </p:txBody>
      </p:sp>
    </p:spTree>
    <p:extLst>
      <p:ext uri="{BB962C8B-B14F-4D97-AF65-F5344CB8AC3E}">
        <p14:creationId xmlns="" xmlns:p14="http://schemas.microsoft.com/office/powerpoint/2010/main" val="101153319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0268510" y="0"/>
            <a:ext cx="1923490" cy="1376845"/>
          </a:xfrm>
          <a:prstGeom prst="rect">
            <a:avLst/>
          </a:prstGeom>
        </p:spPr>
      </p:pic>
      <p:sp>
        <p:nvSpPr>
          <p:cNvPr id="17" name="Segnaposto contenuto 11"/>
          <p:cNvSpPr txBox="1">
            <a:spLocks/>
          </p:cNvSpPr>
          <p:nvPr/>
        </p:nvSpPr>
        <p:spPr>
          <a:xfrm>
            <a:off x="2407846" y="1002534"/>
            <a:ext cx="5101318" cy="4760957"/>
          </a:xfrm>
          <a:prstGeom prst="rect">
            <a:avLst/>
          </a:prstGeom>
          <a:solidFill>
            <a:schemeClr val="bg1"/>
          </a:solidFill>
        </p:spPr>
        <p:txBody>
          <a:bodyPr vert="horz" lIns="91440" tIns="45720" rIns="91440" bIns="45720" rtlCol="0" anchor="t">
            <a:noAutofit/>
          </a:bodyPr>
          <a:lstStyle/>
          <a:p>
            <a:r>
              <a:rPr lang="it-IT" i="1" dirty="0" smtClean="0"/>
              <a:t>Il considerevole flusso di dati conoscitivi acquisito da USRA non può rimanere finalizzato esclusivamente alla mera determinazione del contributo concedibile per la ricostruzione.</a:t>
            </a:r>
          </a:p>
          <a:p>
            <a:endParaRPr lang="it-IT" dirty="0" smtClean="0"/>
          </a:p>
          <a:p>
            <a:r>
              <a:rPr lang="it-IT" dirty="0" smtClean="0"/>
              <a:t>Da questa considerazione è nata l’idea di avviare il progetto </a:t>
            </a:r>
            <a:r>
              <a:rPr lang="it-IT" b="1" dirty="0" smtClean="0">
                <a:solidFill>
                  <a:srgbClr val="003399"/>
                </a:solidFill>
              </a:rPr>
              <a:t>centro TER.R.A.</a:t>
            </a:r>
            <a:r>
              <a:rPr lang="it-IT" dirty="0" smtClean="0">
                <a:solidFill>
                  <a:srgbClr val="003399"/>
                </a:solidFill>
              </a:rPr>
              <a:t> </a:t>
            </a:r>
            <a:endParaRPr lang="it-IT" dirty="0"/>
          </a:p>
          <a:p>
            <a:r>
              <a:rPr lang="it-IT" b="1" dirty="0" smtClean="0">
                <a:solidFill>
                  <a:srgbClr val="003399"/>
                </a:solidFill>
              </a:rPr>
              <a:t>“</a:t>
            </a:r>
            <a:r>
              <a:rPr lang="it-IT" b="1" i="1" dirty="0">
                <a:solidFill>
                  <a:srgbClr val="003399"/>
                </a:solidFill>
              </a:rPr>
              <a:t>C</a:t>
            </a:r>
            <a:r>
              <a:rPr lang="it-IT" b="1" i="1" dirty="0" smtClean="0">
                <a:solidFill>
                  <a:srgbClr val="003399"/>
                </a:solidFill>
              </a:rPr>
              <a:t>entro studi e documentazione del </a:t>
            </a:r>
            <a:r>
              <a:rPr lang="it-IT" b="1" i="1" dirty="0" err="1" smtClean="0">
                <a:solidFill>
                  <a:srgbClr val="003399"/>
                </a:solidFill>
              </a:rPr>
              <a:t>TERremoto</a:t>
            </a:r>
            <a:r>
              <a:rPr lang="it-IT" b="1" i="1" dirty="0" smtClean="0">
                <a:solidFill>
                  <a:srgbClr val="003399"/>
                </a:solidFill>
              </a:rPr>
              <a:t> </a:t>
            </a:r>
          </a:p>
          <a:p>
            <a:r>
              <a:rPr lang="it-IT" b="1" i="1" dirty="0" smtClean="0">
                <a:solidFill>
                  <a:srgbClr val="003399"/>
                </a:solidFill>
              </a:rPr>
              <a:t>e della Ricostruzione Aquilana</a:t>
            </a:r>
            <a:r>
              <a:rPr lang="it-IT" b="1" dirty="0" smtClean="0">
                <a:solidFill>
                  <a:srgbClr val="003399"/>
                </a:solidFill>
              </a:rPr>
              <a:t>”.</a:t>
            </a:r>
          </a:p>
          <a:p>
            <a:endParaRPr lang="it-IT" dirty="0" smtClean="0"/>
          </a:p>
          <a:p>
            <a:endParaRPr lang="it-IT" dirty="0" smtClean="0"/>
          </a:p>
          <a:p>
            <a:r>
              <a:rPr lang="it-IT" b="1" dirty="0" smtClean="0">
                <a:solidFill>
                  <a:srgbClr val="003399"/>
                </a:solidFill>
              </a:rPr>
              <a:t>OBIETTIVO</a:t>
            </a:r>
            <a:r>
              <a:rPr lang="it-IT" dirty="0" smtClean="0"/>
              <a:t> del </a:t>
            </a:r>
            <a:r>
              <a:rPr lang="it-IT" b="1" dirty="0" smtClean="0">
                <a:solidFill>
                  <a:srgbClr val="003399"/>
                </a:solidFill>
              </a:rPr>
              <a:t>centro TER.R.A.</a:t>
            </a:r>
            <a:r>
              <a:rPr lang="it-IT" dirty="0" smtClean="0">
                <a:solidFill>
                  <a:srgbClr val="003399"/>
                </a:solidFill>
              </a:rPr>
              <a:t> </a:t>
            </a:r>
            <a:r>
              <a:rPr lang="it-IT" dirty="0" smtClean="0"/>
              <a:t>: la realizzazione di un sistema di condivisione dei dati  per la memoria storica e per costituire la base conoscitiva per studi e la definizione delle politiche di intervento per la gestione delle </a:t>
            </a:r>
            <a:r>
              <a:rPr lang="it-IT" dirty="0" err="1" smtClean="0"/>
              <a:t>calamita’</a:t>
            </a:r>
            <a:r>
              <a:rPr lang="it-IT" dirty="0" smtClean="0"/>
              <a:t> naturali.</a:t>
            </a:r>
          </a:p>
          <a:p>
            <a:endParaRPr lang="it-IT" dirty="0" smtClean="0"/>
          </a:p>
          <a:p>
            <a:endParaRPr lang="it-IT" dirty="0" smtClean="0"/>
          </a:p>
          <a:p>
            <a:endParaRPr lang="it-IT" dirty="0" smtClean="0"/>
          </a:p>
          <a:p>
            <a:endParaRPr lang="it-IT" dirty="0" smtClean="0"/>
          </a:p>
          <a:p>
            <a:pPr algn="just"/>
            <a:endParaRPr lang="it-IT" dirty="0" smtClean="0"/>
          </a:p>
          <a:p>
            <a:pPr algn="just"/>
            <a:endParaRPr lang="it-IT" dirty="0"/>
          </a:p>
        </p:txBody>
      </p:sp>
      <p:pic>
        <p:nvPicPr>
          <p:cNvPr id="11" name="Immagine 10"/>
          <p:cNvPicPr>
            <a:picLocks noChangeAspect="1"/>
          </p:cNvPicPr>
          <p:nvPr/>
        </p:nvPicPr>
        <p:blipFill rotWithShape="1">
          <a:blip r:embed="rId4">
            <a:extLst>
              <a:ext uri="{28A0092B-C50C-407E-A947-70E740481C1C}">
                <a14:useLocalDpi xmlns="" xmlns:a14="http://schemas.microsoft.com/office/drawing/2010/main" val="0"/>
              </a:ext>
            </a:extLst>
          </a:blip>
          <a:srcRect t="-1" r="81607" b="-181"/>
          <a:stretch/>
        </p:blipFill>
        <p:spPr>
          <a:xfrm>
            <a:off x="-1" y="0"/>
            <a:ext cx="2238375" cy="6858000"/>
          </a:xfrm>
          <a:prstGeom prst="rect">
            <a:avLst/>
          </a:prstGeom>
        </p:spPr>
      </p:pic>
      <p:sp>
        <p:nvSpPr>
          <p:cNvPr id="15" name="CasellaDiTesto 14"/>
          <p:cNvSpPr txBox="1"/>
          <p:nvPr/>
        </p:nvSpPr>
        <p:spPr>
          <a:xfrm>
            <a:off x="-145528" y="1103388"/>
            <a:ext cx="2530101" cy="215444"/>
          </a:xfrm>
          <a:prstGeom prst="rect">
            <a:avLst/>
          </a:prstGeom>
          <a:noFill/>
        </p:spPr>
        <p:txBody>
          <a:bodyPr wrap="square" rtlCol="0">
            <a:spAutoFit/>
          </a:bodyPr>
          <a:lstStyle/>
          <a:p>
            <a:pPr algn="ctr"/>
            <a:r>
              <a:rPr lang="it-IT" sz="800" b="1" dirty="0" smtClean="0">
                <a:solidFill>
                  <a:srgbClr val="FFCC00"/>
                </a:solidFill>
                <a:latin typeface="Arial" panose="020B0604020202020204" pitchFamily="34" charset="0"/>
                <a:cs typeface="Arial" panose="020B0604020202020204" pitchFamily="34" charset="0"/>
              </a:rPr>
              <a:t>Ufficio Speciale per la Ricostruzione L’Aquila</a:t>
            </a:r>
            <a:endParaRPr lang="it-IT" sz="800" b="1" dirty="0">
              <a:solidFill>
                <a:srgbClr val="FFCC00"/>
              </a:solidFill>
              <a:latin typeface="Arial" panose="020B0604020202020204" pitchFamily="34" charset="0"/>
              <a:cs typeface="Arial" panose="020B0604020202020204" pitchFamily="34" charset="0"/>
            </a:endParaRPr>
          </a:p>
        </p:txBody>
      </p:sp>
      <p:pic>
        <p:nvPicPr>
          <p:cNvPr id="16" name="Immagine 15"/>
          <p:cNvPicPr>
            <a:picLocks noChangeAspect="1"/>
          </p:cNvPicPr>
          <p:nvPr/>
        </p:nvPicPr>
        <p:blipFill rotWithShape="1">
          <a:blip r:embed="rId5">
            <a:extLst>
              <a:ext uri="{BEBA8EAE-BF5A-486C-A8C5-ECC9F3942E4B}">
                <a14:imgProps xmlns="" xmlns:a14="http://schemas.microsoft.com/office/drawing/2010/main">
                  <a14:imgLayer r:embed="rId6">
                    <a14:imgEffect>
                      <a14:artisticCrisscrossEtching/>
                    </a14:imgEffect>
                  </a14:imgLayer>
                </a14:imgProps>
              </a:ext>
              <a:ext uri="{28A0092B-C50C-407E-A947-70E740481C1C}">
                <a14:useLocalDpi xmlns="" xmlns:a14="http://schemas.microsoft.com/office/drawing/2010/main" val="0"/>
              </a:ext>
            </a:extLst>
          </a:blip>
          <a:srcRect l="16280" t="17124" r="15682" b="26347"/>
          <a:stretch/>
        </p:blipFill>
        <p:spPr>
          <a:xfrm>
            <a:off x="23271" y="32516"/>
            <a:ext cx="2224629" cy="1140835"/>
          </a:xfrm>
          <a:prstGeom prst="rect">
            <a:avLst/>
          </a:prstGeom>
        </p:spPr>
      </p:pic>
      <p:sp>
        <p:nvSpPr>
          <p:cNvPr id="18" name="Segnaposto piè di pagina 3"/>
          <p:cNvSpPr>
            <a:spLocks noGrp="1"/>
          </p:cNvSpPr>
          <p:nvPr>
            <p:ph type="ftr" sz="quarter" idx="11"/>
          </p:nvPr>
        </p:nvSpPr>
        <p:spPr>
          <a:xfrm>
            <a:off x="2143460" y="6069430"/>
            <a:ext cx="7879977" cy="764477"/>
          </a:xfrm>
        </p:spPr>
        <p:txBody>
          <a:bodyPr/>
          <a:lstStyle/>
          <a:p>
            <a:pPr algn="ctr"/>
            <a:r>
              <a:rPr lang="en-US" sz="1600" b="1" i="1" dirty="0" smtClean="0"/>
              <a:t>Convegno“5 anni dopo” – 5 </a:t>
            </a:r>
            <a:r>
              <a:rPr lang="it-IT" sz="1600" b="1" i="1" dirty="0" smtClean="0"/>
              <a:t>Aprile</a:t>
            </a:r>
            <a:r>
              <a:rPr lang="en-US" sz="1600" b="1" i="1" dirty="0" smtClean="0"/>
              <a:t> 2014</a:t>
            </a:r>
          </a:p>
        </p:txBody>
      </p:sp>
      <p:pic>
        <p:nvPicPr>
          <p:cNvPr id="20" name="Immagine 19"/>
          <p:cNvPicPr>
            <a:picLocks noChangeAspect="1"/>
          </p:cNvPicPr>
          <p:nvPr/>
        </p:nvPicPr>
        <p:blipFill>
          <a:blip r:embed="rId7">
            <a:extLst>
              <a:ext uri="{28A0092B-C50C-407E-A947-70E740481C1C}">
                <a14:useLocalDpi xmlns="" xmlns:a14="http://schemas.microsoft.com/office/drawing/2010/main" val="0"/>
              </a:ext>
            </a:extLst>
          </a:blip>
          <a:stretch>
            <a:fillRect/>
          </a:stretch>
        </p:blipFill>
        <p:spPr>
          <a:xfrm>
            <a:off x="7516017" y="2017773"/>
            <a:ext cx="3536057" cy="1825557"/>
          </a:xfrm>
          <a:prstGeom prst="rect">
            <a:avLst/>
          </a:prstGeom>
          <a:ln>
            <a:solidFill>
              <a:schemeClr val="tx1"/>
            </a:solidFill>
          </a:ln>
        </p:spPr>
      </p:pic>
      <p:sp>
        <p:nvSpPr>
          <p:cNvPr id="21" name="Rettangolo 20"/>
          <p:cNvSpPr/>
          <p:nvPr/>
        </p:nvSpPr>
        <p:spPr>
          <a:xfrm>
            <a:off x="162812" y="2700537"/>
            <a:ext cx="1912748" cy="707886"/>
          </a:xfrm>
          <a:prstGeom prst="rect">
            <a:avLst/>
          </a:prstGeom>
          <a:noFill/>
          <a:ln w="19050">
            <a:solidFill>
              <a:srgbClr val="FFC000"/>
            </a:solidFill>
          </a:ln>
          <a:effectLst>
            <a:outerShdw dist="38100" dir="2700000" sx="69000" sy="69000" algn="tl" rotWithShape="0">
              <a:prstClr val="black">
                <a:alpha val="38000"/>
              </a:prstClr>
            </a:outerShdw>
            <a:softEdge rad="0"/>
          </a:effectLst>
        </p:spPr>
        <p:txBody>
          <a:bodyPr wrap="square">
            <a:spAutoFit/>
          </a:bodyPr>
          <a:lstStyle/>
          <a:p>
            <a:pPr algn="ctr"/>
            <a:r>
              <a:rPr lang="it-IT" sz="2000" b="1" i="1" dirty="0" smtClean="0">
                <a:solidFill>
                  <a:srgbClr val="FFCC00"/>
                </a:solidFill>
              </a:rPr>
              <a:t>Centro TER.R.A.</a:t>
            </a:r>
            <a:endParaRPr lang="it-IT" sz="2400" i="1" dirty="0">
              <a:solidFill>
                <a:srgbClr val="FFCC00"/>
              </a:solidFill>
            </a:endParaRPr>
          </a:p>
        </p:txBody>
      </p:sp>
      <p:pic>
        <p:nvPicPr>
          <p:cNvPr id="22" name="Immagine 21"/>
          <p:cNvPicPr>
            <a:picLocks noChangeAspect="1"/>
          </p:cNvPicPr>
          <p:nvPr/>
        </p:nvPicPr>
        <p:blipFill>
          <a:blip r:embed="rId8">
            <a:extLst>
              <a:ext uri="{28A0092B-C50C-407E-A947-70E740481C1C}">
                <a14:useLocalDpi xmlns="" xmlns:a14="http://schemas.microsoft.com/office/drawing/2010/main" val="0"/>
              </a:ext>
            </a:extLst>
          </a:blip>
          <a:stretch>
            <a:fillRect/>
          </a:stretch>
        </p:blipFill>
        <p:spPr>
          <a:xfrm>
            <a:off x="11400670" y="6247349"/>
            <a:ext cx="490373" cy="634183"/>
          </a:xfrm>
          <a:prstGeom prst="rect">
            <a:avLst/>
          </a:prstGeom>
        </p:spPr>
      </p:pic>
      <p:pic>
        <p:nvPicPr>
          <p:cNvPr id="23" name="Immagine 22" descr="Descrizione: images"/>
          <p:cNvPicPr/>
          <p:nvPr/>
        </p:nvPicPr>
        <p:blipFill>
          <a:blip r:embed="rId9"/>
          <a:srcRect/>
          <a:stretch>
            <a:fillRect/>
          </a:stretch>
        </p:blipFill>
        <p:spPr bwMode="auto">
          <a:xfrm>
            <a:off x="10809156" y="6262233"/>
            <a:ext cx="516349" cy="550320"/>
          </a:xfrm>
          <a:prstGeom prst="rect">
            <a:avLst/>
          </a:prstGeom>
          <a:noFill/>
          <a:ln w="9525">
            <a:solidFill>
              <a:schemeClr val="accent1"/>
            </a:solidFill>
            <a:miter lim="800000"/>
            <a:headEnd/>
            <a:tailEnd/>
          </a:ln>
        </p:spPr>
      </p:pic>
      <p:sp>
        <p:nvSpPr>
          <p:cNvPr id="3" name="Segnaposto numero diapositiva 2"/>
          <p:cNvSpPr>
            <a:spLocks noGrp="1"/>
          </p:cNvSpPr>
          <p:nvPr>
            <p:ph type="sldNum" sz="quarter" idx="12"/>
          </p:nvPr>
        </p:nvSpPr>
        <p:spPr/>
        <p:txBody>
          <a:bodyPr/>
          <a:lstStyle/>
          <a:p>
            <a:fld id="{D57F1E4F-1CFF-5643-939E-02111984F565}" type="slidenum">
              <a:rPr lang="en-US" smtClean="0"/>
              <a:pPr/>
              <a:t>40</a:t>
            </a:fld>
            <a:endParaRPr lang="en-US" dirty="0"/>
          </a:p>
        </p:txBody>
      </p:sp>
    </p:spTree>
    <p:extLst>
      <p:ext uri="{BB962C8B-B14F-4D97-AF65-F5344CB8AC3E}">
        <p14:creationId xmlns="" xmlns:p14="http://schemas.microsoft.com/office/powerpoint/2010/main" val="410282974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magine 9"/>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348164" y="0"/>
            <a:ext cx="773665" cy="1000557"/>
          </a:xfrm>
          <a:prstGeom prst="rect">
            <a:avLst/>
          </a:prstGeom>
        </p:spPr>
      </p:pic>
      <p:pic>
        <p:nvPicPr>
          <p:cNvPr id="13" name="Immagine 12" descr="Descrizione: images"/>
          <p:cNvPicPr/>
          <p:nvPr/>
        </p:nvPicPr>
        <p:blipFill>
          <a:blip r:embed="rId4"/>
          <a:srcRect/>
          <a:stretch>
            <a:fillRect/>
          </a:stretch>
        </p:blipFill>
        <p:spPr bwMode="auto">
          <a:xfrm>
            <a:off x="453104" y="0"/>
            <a:ext cx="808074" cy="861237"/>
          </a:xfrm>
          <a:prstGeom prst="rect">
            <a:avLst/>
          </a:prstGeom>
          <a:noFill/>
          <a:ln w="9525">
            <a:solidFill>
              <a:schemeClr val="accent1"/>
            </a:solidFill>
            <a:miter lim="800000"/>
            <a:headEnd/>
            <a:tailEnd/>
          </a:ln>
        </p:spPr>
      </p:pic>
      <p:sp>
        <p:nvSpPr>
          <p:cNvPr id="12" name="Segnaposto contenuto 11"/>
          <p:cNvSpPr>
            <a:spLocks noGrp="1"/>
          </p:cNvSpPr>
          <p:nvPr>
            <p:ph idx="1"/>
          </p:nvPr>
        </p:nvSpPr>
        <p:spPr>
          <a:xfrm>
            <a:off x="1427604" y="1140246"/>
            <a:ext cx="9601196" cy="969485"/>
          </a:xfrm>
        </p:spPr>
        <p:txBody>
          <a:bodyPr>
            <a:normAutofit/>
          </a:bodyPr>
          <a:lstStyle/>
          <a:p>
            <a:pPr lvl="0">
              <a:spcBef>
                <a:spcPts val="0"/>
              </a:spcBef>
              <a:spcAft>
                <a:spcPts val="0"/>
              </a:spcAft>
              <a:buNone/>
            </a:pPr>
            <a:r>
              <a:rPr lang="it-IT" sz="2000" dirty="0" smtClean="0"/>
              <a:t>	</a:t>
            </a:r>
          </a:p>
          <a:p>
            <a:pPr lvl="0">
              <a:spcBef>
                <a:spcPts val="0"/>
              </a:spcBef>
              <a:spcAft>
                <a:spcPts val="0"/>
              </a:spcAft>
              <a:buNone/>
            </a:pPr>
            <a:endParaRPr lang="it-IT" sz="2000" dirty="0" smtClean="0"/>
          </a:p>
        </p:txBody>
      </p:sp>
      <p:sp>
        <p:nvSpPr>
          <p:cNvPr id="17" name="Segnaposto contenuto 11"/>
          <p:cNvSpPr txBox="1">
            <a:spLocks/>
          </p:cNvSpPr>
          <p:nvPr/>
        </p:nvSpPr>
        <p:spPr>
          <a:xfrm>
            <a:off x="2334886" y="1002534"/>
            <a:ext cx="8648931" cy="4869455"/>
          </a:xfrm>
          <a:prstGeom prst="rect">
            <a:avLst/>
          </a:prstGeom>
          <a:solidFill>
            <a:schemeClr val="bg1"/>
          </a:solidFill>
        </p:spPr>
        <p:txBody>
          <a:bodyPr vert="horz" lIns="91440" tIns="45720" rIns="91440" bIns="45720" rtlCol="0" anchor="t">
            <a:noAutofit/>
          </a:bodyPr>
          <a:lstStyle/>
          <a:p>
            <a:r>
              <a:rPr lang="it-IT" dirty="0" smtClean="0"/>
              <a:t>Ad oggi, </a:t>
            </a:r>
            <a:r>
              <a:rPr lang="it-IT" sz="2000" b="1" dirty="0" smtClean="0">
                <a:solidFill>
                  <a:srgbClr val="003399"/>
                </a:solidFill>
              </a:rPr>
              <a:t>centro </a:t>
            </a:r>
            <a:r>
              <a:rPr lang="it-IT" sz="2000" b="1" dirty="0" err="1" smtClean="0">
                <a:solidFill>
                  <a:srgbClr val="003399"/>
                </a:solidFill>
              </a:rPr>
              <a:t>TER.R.A</a:t>
            </a:r>
            <a:r>
              <a:rPr lang="it-IT" b="1" dirty="0" err="1" smtClean="0"/>
              <a:t>.</a:t>
            </a:r>
            <a:r>
              <a:rPr lang="it-IT" dirty="0" smtClean="0"/>
              <a:t> è una </a:t>
            </a:r>
            <a:r>
              <a:rPr lang="it-IT" b="1" dirty="0" smtClean="0">
                <a:solidFill>
                  <a:srgbClr val="003399"/>
                </a:solidFill>
              </a:rPr>
              <a:t>rete virtuale aperta</a:t>
            </a:r>
            <a:r>
              <a:rPr lang="it-IT" dirty="0" smtClean="0"/>
              <a:t>, alla quale hanno aderito: </a:t>
            </a:r>
          </a:p>
          <a:p>
            <a:endParaRPr lang="it-IT" dirty="0" smtClean="0"/>
          </a:p>
          <a:p>
            <a:pPr marL="85725" indent="-85725">
              <a:buFontTx/>
              <a:buChar char="-"/>
            </a:pPr>
            <a:r>
              <a:rPr lang="it-IT" sz="1600" b="1" i="1" dirty="0" smtClean="0">
                <a:solidFill>
                  <a:srgbClr val="003399"/>
                </a:solidFill>
              </a:rPr>
              <a:t>Ufficio </a:t>
            </a:r>
            <a:r>
              <a:rPr lang="it-IT" sz="1600" b="1" i="1" dirty="0">
                <a:solidFill>
                  <a:srgbClr val="003399"/>
                </a:solidFill>
              </a:rPr>
              <a:t>speciale per la Ricostruzione </a:t>
            </a:r>
            <a:r>
              <a:rPr lang="it-IT" sz="1600" b="1" i="1" dirty="0" smtClean="0">
                <a:solidFill>
                  <a:srgbClr val="003399"/>
                </a:solidFill>
              </a:rPr>
              <a:t>dell’Aquila</a:t>
            </a:r>
          </a:p>
          <a:p>
            <a:pPr marL="85725" indent="-85725">
              <a:buFontTx/>
              <a:buChar char="-"/>
            </a:pPr>
            <a:r>
              <a:rPr lang="it-IT" sz="1600" b="1" i="1" dirty="0" smtClean="0">
                <a:solidFill>
                  <a:srgbClr val="003399"/>
                </a:solidFill>
              </a:rPr>
              <a:t>Ufficio speciale per la Ricostruzione dei Comuni </a:t>
            </a:r>
            <a:r>
              <a:rPr lang="it-IT" sz="1600" b="1" i="1" smtClean="0">
                <a:solidFill>
                  <a:srgbClr val="003399"/>
                </a:solidFill>
              </a:rPr>
              <a:t>del </a:t>
            </a:r>
            <a:r>
              <a:rPr lang="it-IT" sz="1600" b="1" i="1" smtClean="0">
                <a:solidFill>
                  <a:srgbClr val="003399"/>
                </a:solidFill>
              </a:rPr>
              <a:t>Cratere</a:t>
            </a:r>
            <a:endParaRPr lang="it-IT" sz="1600" b="1" dirty="0" smtClean="0">
              <a:solidFill>
                <a:srgbClr val="003399"/>
              </a:solidFill>
            </a:endParaRPr>
          </a:p>
          <a:p>
            <a:pPr>
              <a:buFontTx/>
              <a:buChar char="-"/>
            </a:pPr>
            <a:r>
              <a:rPr lang="it-IT" sz="1600" b="1" i="1" dirty="0" smtClean="0">
                <a:solidFill>
                  <a:srgbClr val="003399"/>
                </a:solidFill>
              </a:rPr>
              <a:t>Direzione Regionale per i Beni Culturali</a:t>
            </a:r>
            <a:endParaRPr lang="it-IT" sz="1600" b="1" dirty="0" smtClean="0">
              <a:solidFill>
                <a:srgbClr val="003399"/>
              </a:solidFill>
            </a:endParaRPr>
          </a:p>
          <a:p>
            <a:pPr>
              <a:buFontTx/>
              <a:buChar char="-"/>
            </a:pPr>
            <a:r>
              <a:rPr lang="it-IT" sz="1600" b="1" i="1" dirty="0" smtClean="0">
                <a:solidFill>
                  <a:srgbClr val="003399"/>
                </a:solidFill>
              </a:rPr>
              <a:t>Università</a:t>
            </a:r>
            <a:r>
              <a:rPr lang="it-IT" sz="1600" b="1" dirty="0" smtClean="0">
                <a:solidFill>
                  <a:srgbClr val="003399"/>
                </a:solidFill>
              </a:rPr>
              <a:t> </a:t>
            </a:r>
            <a:r>
              <a:rPr lang="it-IT" sz="1600" b="1" i="1" dirty="0" smtClean="0">
                <a:solidFill>
                  <a:srgbClr val="003399"/>
                </a:solidFill>
              </a:rPr>
              <a:t>degli</a:t>
            </a:r>
            <a:r>
              <a:rPr lang="it-IT" sz="1600" b="1" dirty="0" smtClean="0">
                <a:solidFill>
                  <a:srgbClr val="003399"/>
                </a:solidFill>
              </a:rPr>
              <a:t> </a:t>
            </a:r>
            <a:r>
              <a:rPr lang="it-IT" sz="1600" b="1" i="1" dirty="0" smtClean="0">
                <a:solidFill>
                  <a:srgbClr val="003399"/>
                </a:solidFill>
              </a:rPr>
              <a:t>Studi dell’Aquila</a:t>
            </a:r>
            <a:endParaRPr lang="it-IT" sz="1600" b="1" dirty="0" smtClean="0">
              <a:solidFill>
                <a:srgbClr val="003399"/>
              </a:solidFill>
            </a:endParaRPr>
          </a:p>
          <a:p>
            <a:pPr>
              <a:buFontTx/>
              <a:buChar char="-"/>
            </a:pPr>
            <a:r>
              <a:rPr lang="it-IT" sz="1600" b="1" i="1" dirty="0" smtClean="0">
                <a:solidFill>
                  <a:srgbClr val="003399"/>
                </a:solidFill>
              </a:rPr>
              <a:t>Istituto per le Tecnologie Edilizie-</a:t>
            </a:r>
            <a:r>
              <a:rPr lang="it-IT" sz="1600" b="1" i="1" dirty="0" err="1" smtClean="0">
                <a:solidFill>
                  <a:srgbClr val="003399"/>
                </a:solidFill>
              </a:rPr>
              <a:t>Cnr</a:t>
            </a:r>
            <a:r>
              <a:rPr lang="it-IT" sz="1600" b="1" dirty="0" smtClean="0">
                <a:solidFill>
                  <a:srgbClr val="003399"/>
                </a:solidFill>
              </a:rPr>
              <a:t> </a:t>
            </a:r>
          </a:p>
          <a:p>
            <a:pPr>
              <a:buFontTx/>
              <a:buChar char="-"/>
            </a:pPr>
            <a:r>
              <a:rPr lang="it-IT" sz="1600" b="1" i="1" dirty="0" smtClean="0">
                <a:solidFill>
                  <a:srgbClr val="003399"/>
                </a:solidFill>
              </a:rPr>
              <a:t>Deputazione di Storia Patria negli Abruzzi</a:t>
            </a:r>
            <a:r>
              <a:rPr lang="it-IT" sz="1600" b="1" dirty="0" smtClean="0">
                <a:solidFill>
                  <a:srgbClr val="003399"/>
                </a:solidFill>
              </a:rPr>
              <a:t>.</a:t>
            </a:r>
          </a:p>
          <a:p>
            <a:endParaRPr lang="it-IT" dirty="0" smtClean="0"/>
          </a:p>
          <a:p>
            <a:endParaRPr lang="it-IT" dirty="0" smtClean="0"/>
          </a:p>
          <a:p>
            <a:r>
              <a:rPr lang="it-IT" dirty="0" smtClean="0"/>
              <a:t>Presto, </a:t>
            </a:r>
            <a:r>
              <a:rPr lang="it-IT" sz="2000" b="1" dirty="0" smtClean="0">
                <a:solidFill>
                  <a:srgbClr val="003399"/>
                </a:solidFill>
              </a:rPr>
              <a:t>centro </a:t>
            </a:r>
            <a:r>
              <a:rPr lang="it-IT" sz="2000" b="1" dirty="0" err="1" smtClean="0">
                <a:solidFill>
                  <a:srgbClr val="003399"/>
                </a:solidFill>
              </a:rPr>
              <a:t>TER.R.A.</a:t>
            </a:r>
            <a:r>
              <a:rPr lang="it-IT" sz="2000" dirty="0" smtClean="0">
                <a:solidFill>
                  <a:srgbClr val="003399"/>
                </a:solidFill>
              </a:rPr>
              <a:t> </a:t>
            </a:r>
            <a:r>
              <a:rPr lang="it-IT" dirty="0" smtClean="0"/>
              <a:t>diventerà anche uno </a:t>
            </a:r>
            <a:r>
              <a:rPr lang="it-IT" b="1" dirty="0" smtClean="0">
                <a:solidFill>
                  <a:srgbClr val="003399"/>
                </a:solidFill>
              </a:rPr>
              <a:t>spazio fisico aperto a tutti</a:t>
            </a:r>
            <a:r>
              <a:rPr lang="it-IT" dirty="0" smtClean="0"/>
              <a:t>, e dove tutti potranno </a:t>
            </a:r>
            <a:r>
              <a:rPr lang="it-IT" b="1" dirty="0" smtClean="0">
                <a:solidFill>
                  <a:srgbClr val="003399"/>
                </a:solidFill>
              </a:rPr>
              <a:t>verificare il processo della ricostruzione di questo territorio </a:t>
            </a:r>
            <a:r>
              <a:rPr lang="it-IT" dirty="0" smtClean="0"/>
              <a:t>- dall’emergenza alla quotidianità – e, in particolare, gli esiti dell’impegno profuso per ripristinare la vivibilità e la funzionalità della città di L’Aquila - capoluogo regionale, importante polo universitario, prezioso centro storico - in equilibrio tra la conservazione dei propri caratteri identitari e le sfide necessarie per diventare una città moderna e tecnologicamente avanzata.</a:t>
            </a:r>
            <a:endParaRPr lang="it-IT" dirty="0"/>
          </a:p>
        </p:txBody>
      </p:sp>
      <p:pic>
        <p:nvPicPr>
          <p:cNvPr id="11" name="Immagine 10"/>
          <p:cNvPicPr>
            <a:picLocks noChangeAspect="1"/>
          </p:cNvPicPr>
          <p:nvPr/>
        </p:nvPicPr>
        <p:blipFill rotWithShape="1">
          <a:blip r:embed="rId5">
            <a:extLst>
              <a:ext uri="{28A0092B-C50C-407E-A947-70E740481C1C}">
                <a14:useLocalDpi xmlns="" xmlns:a14="http://schemas.microsoft.com/office/drawing/2010/main" val="0"/>
              </a:ext>
            </a:extLst>
          </a:blip>
          <a:srcRect t="-1" r="81607" b="-181"/>
          <a:stretch/>
        </p:blipFill>
        <p:spPr>
          <a:xfrm>
            <a:off x="-1" y="0"/>
            <a:ext cx="2238375" cy="6858000"/>
          </a:xfrm>
          <a:prstGeom prst="rect">
            <a:avLst/>
          </a:prstGeom>
        </p:spPr>
      </p:pic>
      <p:sp>
        <p:nvSpPr>
          <p:cNvPr id="15" name="CasellaDiTesto 14"/>
          <p:cNvSpPr txBox="1"/>
          <p:nvPr/>
        </p:nvSpPr>
        <p:spPr>
          <a:xfrm>
            <a:off x="-145528" y="1103388"/>
            <a:ext cx="2530101" cy="215444"/>
          </a:xfrm>
          <a:prstGeom prst="rect">
            <a:avLst/>
          </a:prstGeom>
          <a:noFill/>
        </p:spPr>
        <p:txBody>
          <a:bodyPr wrap="square" rtlCol="0">
            <a:spAutoFit/>
          </a:bodyPr>
          <a:lstStyle/>
          <a:p>
            <a:pPr algn="ctr"/>
            <a:r>
              <a:rPr lang="it-IT" sz="800" b="1" dirty="0" smtClean="0">
                <a:solidFill>
                  <a:srgbClr val="FFCC00"/>
                </a:solidFill>
                <a:latin typeface="Arial" panose="020B0604020202020204" pitchFamily="34" charset="0"/>
                <a:cs typeface="Arial" panose="020B0604020202020204" pitchFamily="34" charset="0"/>
              </a:rPr>
              <a:t>Ufficio Speciale per la Ricostruzione L’Aquila</a:t>
            </a:r>
            <a:endParaRPr lang="it-IT" sz="800" b="1" dirty="0">
              <a:solidFill>
                <a:srgbClr val="FFCC00"/>
              </a:solidFill>
              <a:latin typeface="Arial" panose="020B0604020202020204" pitchFamily="34" charset="0"/>
              <a:cs typeface="Arial" panose="020B0604020202020204" pitchFamily="34" charset="0"/>
            </a:endParaRPr>
          </a:p>
        </p:txBody>
      </p:sp>
      <p:pic>
        <p:nvPicPr>
          <p:cNvPr id="16" name="Immagine 15"/>
          <p:cNvPicPr>
            <a:picLocks noChangeAspect="1"/>
          </p:cNvPicPr>
          <p:nvPr/>
        </p:nvPicPr>
        <p:blipFill rotWithShape="1">
          <a:blip r:embed="rId6">
            <a:extLst>
              <a:ext uri="{BEBA8EAE-BF5A-486C-A8C5-ECC9F3942E4B}">
                <a14:imgProps xmlns="" xmlns:a14="http://schemas.microsoft.com/office/drawing/2010/main">
                  <a14:imgLayer r:embed="rId7">
                    <a14:imgEffect>
                      <a14:artisticCrisscrossEtching/>
                    </a14:imgEffect>
                  </a14:imgLayer>
                </a14:imgProps>
              </a:ext>
              <a:ext uri="{28A0092B-C50C-407E-A947-70E740481C1C}">
                <a14:useLocalDpi xmlns="" xmlns:a14="http://schemas.microsoft.com/office/drawing/2010/main" val="0"/>
              </a:ext>
            </a:extLst>
          </a:blip>
          <a:srcRect l="16280" t="17124" r="15682" b="26347"/>
          <a:stretch/>
        </p:blipFill>
        <p:spPr>
          <a:xfrm>
            <a:off x="23271" y="32516"/>
            <a:ext cx="2224629" cy="1140835"/>
          </a:xfrm>
          <a:prstGeom prst="rect">
            <a:avLst/>
          </a:prstGeom>
        </p:spPr>
      </p:pic>
      <p:sp>
        <p:nvSpPr>
          <p:cNvPr id="18" name="Segnaposto piè di pagina 3"/>
          <p:cNvSpPr txBox="1">
            <a:spLocks/>
          </p:cNvSpPr>
          <p:nvPr/>
        </p:nvSpPr>
        <p:spPr>
          <a:xfrm>
            <a:off x="2143460" y="6069430"/>
            <a:ext cx="7879977" cy="764477"/>
          </a:xfrm>
          <a:prstGeom prst="rect">
            <a:avLst/>
          </a:prstGeom>
        </p:spPr>
        <p:txBody>
          <a:bodyPr vert="horz" lIns="91440" tIns="45720" rIns="91440" bIns="45720" rtlCol="0" anchor="ctr"/>
          <a:lstStyle>
            <a:defPPr>
              <a:defRPr lang="en-US"/>
            </a:defPPr>
            <a:lvl1pPr marL="0" algn="l" defTabSz="457200" rtl="0" eaLnBrk="1" latinLnBrk="0" hangingPunct="1">
              <a:defRPr sz="1000" b="0" i="0" kern="120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600" b="1" i="1" smtClean="0"/>
              <a:t>Convegno“5 anni dopo” – 5 </a:t>
            </a:r>
            <a:r>
              <a:rPr lang="it-IT" sz="1600" b="1" i="1" smtClean="0"/>
              <a:t>Aprile</a:t>
            </a:r>
            <a:r>
              <a:rPr lang="en-US" sz="1600" b="1" i="1" smtClean="0"/>
              <a:t> 2014</a:t>
            </a:r>
            <a:endParaRPr lang="en-US" sz="1600" b="1" i="1" dirty="0" smtClean="0"/>
          </a:p>
        </p:txBody>
      </p:sp>
      <p:sp>
        <p:nvSpPr>
          <p:cNvPr id="19" name="Rettangolo 18"/>
          <p:cNvSpPr/>
          <p:nvPr/>
        </p:nvSpPr>
        <p:spPr>
          <a:xfrm>
            <a:off x="162812" y="2700537"/>
            <a:ext cx="1912748" cy="707886"/>
          </a:xfrm>
          <a:prstGeom prst="rect">
            <a:avLst/>
          </a:prstGeom>
          <a:noFill/>
          <a:ln w="19050">
            <a:solidFill>
              <a:srgbClr val="FFC000"/>
            </a:solidFill>
          </a:ln>
          <a:effectLst>
            <a:outerShdw dist="38100" dir="2700000" sx="69000" sy="69000" algn="tl" rotWithShape="0">
              <a:prstClr val="black">
                <a:alpha val="38000"/>
              </a:prstClr>
            </a:outerShdw>
            <a:softEdge rad="0"/>
          </a:effectLst>
        </p:spPr>
        <p:txBody>
          <a:bodyPr wrap="square">
            <a:spAutoFit/>
          </a:bodyPr>
          <a:lstStyle/>
          <a:p>
            <a:pPr algn="ctr"/>
            <a:r>
              <a:rPr lang="it-IT" sz="2000" b="1" i="1" dirty="0" smtClean="0">
                <a:solidFill>
                  <a:srgbClr val="FFCC00"/>
                </a:solidFill>
              </a:rPr>
              <a:t>Centro TER.R.A.</a:t>
            </a:r>
            <a:endParaRPr lang="it-IT" sz="2400" i="1" dirty="0">
              <a:solidFill>
                <a:srgbClr val="FFCC00"/>
              </a:solidFill>
            </a:endParaRPr>
          </a:p>
        </p:txBody>
      </p:sp>
      <p:pic>
        <p:nvPicPr>
          <p:cNvPr id="2" name="Immagine 1"/>
          <p:cNvPicPr>
            <a:picLocks noChangeAspect="1"/>
          </p:cNvPicPr>
          <p:nvPr/>
        </p:nvPicPr>
        <p:blipFill>
          <a:blip r:embed="rId8">
            <a:extLst>
              <a:ext uri="{28A0092B-C50C-407E-A947-70E740481C1C}">
                <a14:useLocalDpi xmlns="" xmlns:a14="http://schemas.microsoft.com/office/drawing/2010/main" val="0"/>
              </a:ext>
            </a:extLst>
          </a:blip>
          <a:stretch>
            <a:fillRect/>
          </a:stretch>
        </p:blipFill>
        <p:spPr>
          <a:xfrm>
            <a:off x="7770003" y="1505534"/>
            <a:ext cx="3536057" cy="1825557"/>
          </a:xfrm>
          <a:prstGeom prst="rect">
            <a:avLst/>
          </a:prstGeom>
          <a:ln>
            <a:solidFill>
              <a:schemeClr val="tx1"/>
            </a:solidFill>
          </a:ln>
        </p:spPr>
      </p:pic>
      <p:pic>
        <p:nvPicPr>
          <p:cNvPr id="9" name="Immagine 8"/>
          <p:cNvPicPr>
            <a:picLocks noChangeAspect="1"/>
          </p:cNvPicPr>
          <p:nvPr/>
        </p:nvPicPr>
        <p:blipFill>
          <a:blip r:embed="rId9">
            <a:extLst>
              <a:ext uri="{28A0092B-C50C-407E-A947-70E740481C1C}">
                <a14:useLocalDpi xmlns="" xmlns:a14="http://schemas.microsoft.com/office/drawing/2010/main" val="0"/>
              </a:ext>
            </a:extLst>
          </a:blip>
          <a:stretch>
            <a:fillRect/>
          </a:stretch>
        </p:blipFill>
        <p:spPr>
          <a:xfrm>
            <a:off x="10268510" y="0"/>
            <a:ext cx="1923490" cy="1376845"/>
          </a:xfrm>
          <a:prstGeom prst="rect">
            <a:avLst/>
          </a:prstGeom>
        </p:spPr>
      </p:pic>
      <p:pic>
        <p:nvPicPr>
          <p:cNvPr id="20" name="Immagine 19"/>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1400670" y="6247349"/>
            <a:ext cx="490373" cy="634183"/>
          </a:xfrm>
          <a:prstGeom prst="rect">
            <a:avLst/>
          </a:prstGeom>
        </p:spPr>
      </p:pic>
      <p:pic>
        <p:nvPicPr>
          <p:cNvPr id="21" name="Immagine 20" descr="Descrizione: images"/>
          <p:cNvPicPr/>
          <p:nvPr/>
        </p:nvPicPr>
        <p:blipFill>
          <a:blip r:embed="rId4"/>
          <a:srcRect/>
          <a:stretch>
            <a:fillRect/>
          </a:stretch>
        </p:blipFill>
        <p:spPr bwMode="auto">
          <a:xfrm>
            <a:off x="10809156" y="6262233"/>
            <a:ext cx="516349" cy="550320"/>
          </a:xfrm>
          <a:prstGeom prst="rect">
            <a:avLst/>
          </a:prstGeom>
          <a:noFill/>
          <a:ln w="9525">
            <a:solidFill>
              <a:schemeClr val="accent1"/>
            </a:solidFill>
            <a:miter lim="800000"/>
            <a:headEnd/>
            <a:tailEnd/>
          </a:ln>
        </p:spPr>
      </p:pic>
      <p:sp>
        <p:nvSpPr>
          <p:cNvPr id="3" name="Segnaposto piè di pagina 2"/>
          <p:cNvSpPr>
            <a:spLocks noGrp="1"/>
          </p:cNvSpPr>
          <p:nvPr>
            <p:ph type="ftr" sz="quarter" idx="11"/>
          </p:nvPr>
        </p:nvSpPr>
        <p:spPr/>
        <p:txBody>
          <a:bodyPr/>
          <a:lstStyle/>
          <a:p>
            <a:r>
              <a:rPr lang="it-IT" smtClean="0"/>
              <a:t>Convegno“5 anni dopo” – 5 Aprile 2014</a:t>
            </a:r>
            <a:endParaRPr lang="en-US" dirty="0"/>
          </a:p>
        </p:txBody>
      </p:sp>
      <p:sp>
        <p:nvSpPr>
          <p:cNvPr id="5" name="Segnaposto numero diapositiva 4"/>
          <p:cNvSpPr>
            <a:spLocks noGrp="1"/>
          </p:cNvSpPr>
          <p:nvPr>
            <p:ph type="sldNum" sz="quarter" idx="12"/>
          </p:nvPr>
        </p:nvSpPr>
        <p:spPr/>
        <p:txBody>
          <a:bodyPr/>
          <a:lstStyle/>
          <a:p>
            <a:fld id="{D57F1E4F-1CFF-5643-939E-02111984F565}" type="slidenum">
              <a:rPr lang="en-US" smtClean="0"/>
              <a:pPr/>
              <a:t>41</a:t>
            </a:fld>
            <a:endParaRPr lang="en-US" dirty="0"/>
          </a:p>
        </p:txBody>
      </p:sp>
    </p:spTree>
    <p:extLst>
      <p:ext uri="{BB962C8B-B14F-4D97-AF65-F5344CB8AC3E}">
        <p14:creationId xmlns="" xmlns:p14="http://schemas.microsoft.com/office/powerpoint/2010/main" val="17596584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0268510" y="0"/>
            <a:ext cx="1923490" cy="1376845"/>
          </a:xfrm>
          <a:prstGeom prst="rect">
            <a:avLst/>
          </a:prstGeom>
        </p:spPr>
      </p:pic>
      <p:sp>
        <p:nvSpPr>
          <p:cNvPr id="11" name="Titolo 10"/>
          <p:cNvSpPr>
            <a:spLocks noGrp="1"/>
          </p:cNvSpPr>
          <p:nvPr>
            <p:ph type="ctrTitle"/>
          </p:nvPr>
        </p:nvSpPr>
        <p:spPr>
          <a:xfrm>
            <a:off x="2468710" y="1632891"/>
            <a:ext cx="7229475" cy="3475375"/>
          </a:xfrm>
          <a:solidFill>
            <a:schemeClr val="bg1">
              <a:lumMod val="95000"/>
            </a:schemeClr>
          </a:solidFill>
        </p:spPr>
        <p:txBody>
          <a:bodyPr/>
          <a:lstStyle/>
          <a:p>
            <a:pPr lvl="0" algn="l">
              <a:spcBef>
                <a:spcPts val="0"/>
              </a:spcBef>
              <a:spcAft>
                <a:spcPts val="600"/>
              </a:spcAft>
            </a:pPr>
            <a:r>
              <a:rPr lang="it-IT" sz="2000" b="1" dirty="0" smtClean="0">
                <a:solidFill>
                  <a:srgbClr val="003399"/>
                </a:solidFill>
              </a:rPr>
              <a:t>EFFETTI</a:t>
            </a:r>
            <a:r>
              <a:rPr lang="it-IT" sz="2000" b="1" dirty="0">
                <a:solidFill>
                  <a:srgbClr val="003399"/>
                </a:solidFill>
              </a:rPr>
              <a:t> </a:t>
            </a:r>
            <a:r>
              <a:rPr lang="it-IT" sz="2000" b="1" dirty="0" smtClean="0">
                <a:solidFill>
                  <a:srgbClr val="003399"/>
                </a:solidFill>
              </a:rPr>
              <a:t>PRINCIPALI</a:t>
            </a:r>
            <a:r>
              <a:rPr lang="it-IT" sz="2000" b="1" dirty="0" smtClean="0"/>
              <a:t/>
            </a:r>
            <a:br>
              <a:rPr lang="it-IT" sz="2000" b="1" dirty="0" smtClean="0"/>
            </a:br>
            <a:r>
              <a:rPr lang="it-IT" sz="2000" b="1" dirty="0" smtClean="0"/>
              <a:t/>
            </a:r>
            <a:br>
              <a:rPr lang="it-IT" sz="2000" b="1" dirty="0" smtClean="0"/>
            </a:br>
            <a:r>
              <a:rPr lang="it-IT" sz="2000" dirty="0" smtClean="0"/>
              <a:t>1. </a:t>
            </a:r>
            <a:r>
              <a:rPr lang="it-IT" sz="2000" b="1" dirty="0" smtClean="0"/>
              <a:t>Significativa </a:t>
            </a:r>
            <a:r>
              <a:rPr lang="it-IT" sz="2000" b="1" dirty="0" smtClean="0">
                <a:solidFill>
                  <a:srgbClr val="003399"/>
                </a:solidFill>
              </a:rPr>
              <a:t>RIDUZIONE DEI COSTI </a:t>
            </a:r>
            <a:r>
              <a:rPr lang="it-IT" sz="1800" b="1" dirty="0" smtClean="0"/>
              <a:t>(La valutazione della ricostruzione del centro storico passa da 5.7 miliardi di euro del </a:t>
            </a:r>
            <a:r>
              <a:rPr lang="it-IT" sz="1800" b="1" dirty="0" err="1" smtClean="0"/>
              <a:t>PdR</a:t>
            </a:r>
            <a:r>
              <a:rPr lang="it-IT" sz="1800" b="1" dirty="0" smtClean="0"/>
              <a:t> ai 4.8 </a:t>
            </a:r>
            <a:r>
              <a:rPr lang="it-IT" sz="1800" b="1" dirty="0" err="1" smtClean="0"/>
              <a:t>mld</a:t>
            </a:r>
            <a:r>
              <a:rPr lang="it-IT" sz="1800" b="1" dirty="0" smtClean="0"/>
              <a:t> attuali con possibilità di ulteriore riduzione)</a:t>
            </a:r>
            <a:r>
              <a:rPr lang="it-IT" sz="2000" dirty="0" smtClean="0"/>
              <a:t/>
            </a:r>
            <a:br>
              <a:rPr lang="it-IT" sz="2000" dirty="0" smtClean="0"/>
            </a:br>
            <a:r>
              <a:rPr lang="it-IT" sz="2000" dirty="0" smtClean="0"/>
              <a:t>2. </a:t>
            </a:r>
            <a:r>
              <a:rPr lang="it-IT" sz="2000" b="1" dirty="0" smtClean="0"/>
              <a:t>Drastica </a:t>
            </a:r>
            <a:r>
              <a:rPr lang="it-IT" sz="2000" b="1" dirty="0" smtClean="0">
                <a:solidFill>
                  <a:srgbClr val="003399"/>
                </a:solidFill>
              </a:rPr>
              <a:t>RIDUZIONE DELLA DISCREZIONALITÀ </a:t>
            </a:r>
            <a:r>
              <a:rPr lang="it-IT" sz="1800" b="1" dirty="0" smtClean="0"/>
              <a:t>da parte dei valutatori (omogeneità dei criteri)</a:t>
            </a:r>
            <a:r>
              <a:rPr lang="it-IT" sz="2000" dirty="0" smtClean="0"/>
              <a:t/>
            </a:r>
            <a:br>
              <a:rPr lang="it-IT" sz="2000" dirty="0" smtClean="0"/>
            </a:br>
            <a:r>
              <a:rPr lang="it-IT" sz="2000" dirty="0" smtClean="0"/>
              <a:t>3. </a:t>
            </a:r>
            <a:r>
              <a:rPr lang="it-IT" sz="2000" b="1" dirty="0" smtClean="0">
                <a:solidFill>
                  <a:srgbClr val="003399"/>
                </a:solidFill>
              </a:rPr>
              <a:t>PROGRAMMAZIONE DEGLI IMPEGNI FINANZIARI </a:t>
            </a:r>
            <a:r>
              <a:rPr lang="it-IT" sz="1800" b="1" dirty="0" smtClean="0"/>
              <a:t>che lo Stato dovrà sostenere</a:t>
            </a:r>
            <a:r>
              <a:rPr lang="it-IT" sz="2000" dirty="0" smtClean="0"/>
              <a:t/>
            </a:r>
            <a:br>
              <a:rPr lang="it-IT" sz="2000" dirty="0" smtClean="0"/>
            </a:br>
            <a:r>
              <a:rPr lang="it-IT" sz="2000" dirty="0" smtClean="0"/>
              <a:t>4. </a:t>
            </a:r>
            <a:r>
              <a:rPr lang="it-IT" sz="2000" b="1" dirty="0" smtClean="0">
                <a:solidFill>
                  <a:srgbClr val="003399"/>
                </a:solidFill>
              </a:rPr>
              <a:t>CERTEZZA DEI RIFERIMENTI TEMPORALI </a:t>
            </a:r>
            <a:r>
              <a:rPr lang="it-IT" sz="1800" b="1" dirty="0"/>
              <a:t>(</a:t>
            </a:r>
            <a:r>
              <a:rPr lang="it-IT" sz="1800" b="1" dirty="0" smtClean="0"/>
              <a:t>scadenza presentazione </a:t>
            </a:r>
            <a:r>
              <a:rPr lang="it-IT" sz="1800" b="1" dirty="0"/>
              <a:t>dei </a:t>
            </a:r>
            <a:r>
              <a:rPr lang="it-IT" sz="1800" b="1" dirty="0" smtClean="0"/>
              <a:t>progetti: </a:t>
            </a:r>
            <a:r>
              <a:rPr lang="it-IT" sz="1800" b="1" u="sng" dirty="0" smtClean="0"/>
              <a:t>5 aprile 2014</a:t>
            </a:r>
            <a:r>
              <a:rPr lang="it-IT" sz="1800" b="1" dirty="0" smtClean="0"/>
              <a:t>)</a:t>
            </a:r>
            <a:endParaRPr lang="it-IT" b="1" dirty="0"/>
          </a:p>
        </p:txBody>
      </p:sp>
      <p:pic>
        <p:nvPicPr>
          <p:cNvPr id="18" name="Immagine 17"/>
          <p:cNvPicPr>
            <a:picLocks noChangeAspect="1"/>
          </p:cNvPicPr>
          <p:nvPr/>
        </p:nvPicPr>
        <p:blipFill rotWithShape="1">
          <a:blip r:embed="rId4">
            <a:extLst>
              <a:ext uri="{28A0092B-C50C-407E-A947-70E740481C1C}">
                <a14:useLocalDpi xmlns="" xmlns:a14="http://schemas.microsoft.com/office/drawing/2010/main" val="0"/>
              </a:ext>
            </a:extLst>
          </a:blip>
          <a:srcRect t="-1" r="81607" b="-181"/>
          <a:stretch/>
        </p:blipFill>
        <p:spPr>
          <a:xfrm>
            <a:off x="-1" y="0"/>
            <a:ext cx="2238375" cy="6858000"/>
          </a:xfrm>
          <a:prstGeom prst="rect">
            <a:avLst/>
          </a:prstGeom>
        </p:spPr>
      </p:pic>
      <p:sp>
        <p:nvSpPr>
          <p:cNvPr id="19" name="CasellaDiTesto 18"/>
          <p:cNvSpPr txBox="1"/>
          <p:nvPr/>
        </p:nvSpPr>
        <p:spPr>
          <a:xfrm>
            <a:off x="-145528" y="1103388"/>
            <a:ext cx="2530101" cy="215444"/>
          </a:xfrm>
          <a:prstGeom prst="rect">
            <a:avLst/>
          </a:prstGeom>
          <a:noFill/>
        </p:spPr>
        <p:txBody>
          <a:bodyPr wrap="square" rtlCol="0">
            <a:spAutoFit/>
          </a:bodyPr>
          <a:lstStyle/>
          <a:p>
            <a:pPr algn="ctr"/>
            <a:r>
              <a:rPr lang="it-IT" sz="800" b="1" dirty="0" smtClean="0">
                <a:solidFill>
                  <a:srgbClr val="FFCC00"/>
                </a:solidFill>
                <a:latin typeface="Arial" panose="020B0604020202020204" pitchFamily="34" charset="0"/>
                <a:cs typeface="Arial" panose="020B0604020202020204" pitchFamily="34" charset="0"/>
              </a:rPr>
              <a:t>Ufficio Speciale per la Ricostruzione L’Aquila</a:t>
            </a:r>
            <a:endParaRPr lang="it-IT" sz="800" b="1" dirty="0">
              <a:solidFill>
                <a:srgbClr val="FFCC00"/>
              </a:solidFill>
              <a:latin typeface="Arial" panose="020B0604020202020204" pitchFamily="34" charset="0"/>
              <a:cs typeface="Arial" panose="020B0604020202020204" pitchFamily="34" charset="0"/>
            </a:endParaRPr>
          </a:p>
        </p:txBody>
      </p:sp>
      <p:pic>
        <p:nvPicPr>
          <p:cNvPr id="20" name="Immagine 19"/>
          <p:cNvPicPr>
            <a:picLocks noChangeAspect="1"/>
          </p:cNvPicPr>
          <p:nvPr/>
        </p:nvPicPr>
        <p:blipFill rotWithShape="1">
          <a:blip r:embed="rId5">
            <a:extLst>
              <a:ext uri="{BEBA8EAE-BF5A-486C-A8C5-ECC9F3942E4B}">
                <a14:imgProps xmlns="" xmlns:a14="http://schemas.microsoft.com/office/drawing/2010/main">
                  <a14:imgLayer r:embed="rId6">
                    <a14:imgEffect>
                      <a14:artisticCrisscrossEtching/>
                    </a14:imgEffect>
                  </a14:imgLayer>
                </a14:imgProps>
              </a:ext>
              <a:ext uri="{28A0092B-C50C-407E-A947-70E740481C1C}">
                <a14:useLocalDpi xmlns="" xmlns:a14="http://schemas.microsoft.com/office/drawing/2010/main" val="0"/>
              </a:ext>
            </a:extLst>
          </a:blip>
          <a:srcRect l="16280" t="17124" r="15682" b="26347"/>
          <a:stretch/>
        </p:blipFill>
        <p:spPr>
          <a:xfrm>
            <a:off x="23271" y="32516"/>
            <a:ext cx="2224629" cy="1140835"/>
          </a:xfrm>
          <a:prstGeom prst="rect">
            <a:avLst/>
          </a:prstGeom>
        </p:spPr>
      </p:pic>
      <p:sp>
        <p:nvSpPr>
          <p:cNvPr id="21" name="Segnaposto piè di pagina 3"/>
          <p:cNvSpPr>
            <a:spLocks noGrp="1"/>
          </p:cNvSpPr>
          <p:nvPr>
            <p:ph type="ftr" sz="quarter" idx="11"/>
          </p:nvPr>
        </p:nvSpPr>
        <p:spPr>
          <a:xfrm>
            <a:off x="2143460" y="6069430"/>
            <a:ext cx="7879977" cy="764477"/>
          </a:xfrm>
        </p:spPr>
        <p:txBody>
          <a:bodyPr/>
          <a:lstStyle/>
          <a:p>
            <a:pPr algn="ctr"/>
            <a:r>
              <a:rPr lang="en-US" sz="1600" b="1" i="1" dirty="0" smtClean="0"/>
              <a:t>Convegno“5 anni dopo” – 5 </a:t>
            </a:r>
            <a:r>
              <a:rPr lang="it-IT" sz="1600" b="1" i="1" dirty="0" smtClean="0"/>
              <a:t>Aprile</a:t>
            </a:r>
            <a:r>
              <a:rPr lang="en-US" sz="1600" b="1" i="1" dirty="0" smtClean="0"/>
              <a:t> 2014</a:t>
            </a:r>
          </a:p>
        </p:txBody>
      </p:sp>
      <p:sp>
        <p:nvSpPr>
          <p:cNvPr id="22" name="Rettangolo 21"/>
          <p:cNvSpPr/>
          <p:nvPr/>
        </p:nvSpPr>
        <p:spPr>
          <a:xfrm>
            <a:off x="153287" y="1811000"/>
            <a:ext cx="1912748" cy="1631216"/>
          </a:xfrm>
          <a:prstGeom prst="rect">
            <a:avLst/>
          </a:prstGeom>
          <a:noFill/>
          <a:ln w="19050">
            <a:solidFill>
              <a:srgbClr val="FFC000"/>
            </a:solidFill>
          </a:ln>
          <a:effectLst>
            <a:outerShdw dist="38100" dir="2700000" sx="69000" sy="69000" algn="tl" rotWithShape="0">
              <a:prstClr val="black">
                <a:alpha val="38000"/>
              </a:prstClr>
            </a:outerShdw>
            <a:softEdge rad="0"/>
          </a:effectLst>
        </p:spPr>
        <p:txBody>
          <a:bodyPr wrap="square">
            <a:spAutoFit/>
          </a:bodyPr>
          <a:lstStyle/>
          <a:p>
            <a:pPr algn="ctr"/>
            <a:r>
              <a:rPr lang="it-IT" sz="2000" b="1" i="1" dirty="0" smtClean="0">
                <a:solidFill>
                  <a:srgbClr val="FFCC00"/>
                </a:solidFill>
              </a:rPr>
              <a:t>Procedura parametrica</a:t>
            </a:r>
          </a:p>
          <a:p>
            <a:pPr algn="ctr"/>
            <a:endParaRPr lang="it-IT" sz="2000" b="1" i="1" dirty="0">
              <a:solidFill>
                <a:srgbClr val="FFCC00"/>
              </a:solidFill>
            </a:endParaRPr>
          </a:p>
          <a:p>
            <a:pPr algn="ctr"/>
            <a:r>
              <a:rPr lang="it-IT" sz="2000" b="1" i="1" dirty="0" smtClean="0">
                <a:solidFill>
                  <a:srgbClr val="FFCC00"/>
                </a:solidFill>
              </a:rPr>
              <a:t>EFFETTI PRINCIPALI</a:t>
            </a:r>
          </a:p>
        </p:txBody>
      </p:sp>
      <p:pic>
        <p:nvPicPr>
          <p:cNvPr id="23" name="Immagine 22"/>
          <p:cNvPicPr>
            <a:picLocks noChangeAspect="1"/>
          </p:cNvPicPr>
          <p:nvPr/>
        </p:nvPicPr>
        <p:blipFill>
          <a:blip r:embed="rId7">
            <a:extLst>
              <a:ext uri="{28A0092B-C50C-407E-A947-70E740481C1C}">
                <a14:useLocalDpi xmlns="" xmlns:a14="http://schemas.microsoft.com/office/drawing/2010/main" val="0"/>
              </a:ext>
            </a:extLst>
          </a:blip>
          <a:stretch>
            <a:fillRect/>
          </a:stretch>
        </p:blipFill>
        <p:spPr>
          <a:xfrm>
            <a:off x="11400670" y="6199724"/>
            <a:ext cx="490373" cy="634183"/>
          </a:xfrm>
          <a:prstGeom prst="rect">
            <a:avLst/>
          </a:prstGeom>
        </p:spPr>
      </p:pic>
      <p:pic>
        <p:nvPicPr>
          <p:cNvPr id="24" name="Immagine 23" descr="Descrizione: images"/>
          <p:cNvPicPr/>
          <p:nvPr/>
        </p:nvPicPr>
        <p:blipFill>
          <a:blip r:embed="rId8"/>
          <a:srcRect/>
          <a:stretch>
            <a:fillRect/>
          </a:stretch>
        </p:blipFill>
        <p:spPr bwMode="auto">
          <a:xfrm>
            <a:off x="10809156" y="6214608"/>
            <a:ext cx="516349" cy="550320"/>
          </a:xfrm>
          <a:prstGeom prst="rect">
            <a:avLst/>
          </a:prstGeom>
          <a:noFill/>
          <a:ln w="9525">
            <a:solidFill>
              <a:schemeClr val="accent1"/>
            </a:solidFill>
            <a:miter lim="800000"/>
            <a:headEnd/>
            <a:tailEnd/>
          </a:ln>
        </p:spPr>
      </p:pic>
      <p:sp>
        <p:nvSpPr>
          <p:cNvPr id="2" name="Segnaposto numero diapositiva 1"/>
          <p:cNvSpPr>
            <a:spLocks noGrp="1"/>
          </p:cNvSpPr>
          <p:nvPr>
            <p:ph type="sldNum" sz="quarter" idx="12"/>
          </p:nvPr>
        </p:nvSpPr>
        <p:spPr/>
        <p:txBody>
          <a:bodyPr/>
          <a:lstStyle/>
          <a:p>
            <a:fld id="{D57F1E4F-1CFF-5643-939E-02111984F565}" type="slidenum">
              <a:rPr lang="en-US" smtClean="0"/>
              <a:pPr/>
              <a:t>5</a:t>
            </a:fld>
            <a:endParaRPr lang="en-US" dirty="0"/>
          </a:p>
        </p:txBody>
      </p:sp>
    </p:spTree>
    <p:extLst>
      <p:ext uri="{BB962C8B-B14F-4D97-AF65-F5344CB8AC3E}">
        <p14:creationId xmlns="" xmlns:p14="http://schemas.microsoft.com/office/powerpoint/2010/main" val="101153319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0268510" y="0"/>
            <a:ext cx="1923490" cy="1376845"/>
          </a:xfrm>
          <a:prstGeom prst="rect">
            <a:avLst/>
          </a:prstGeom>
        </p:spPr>
      </p:pic>
      <p:sp>
        <p:nvSpPr>
          <p:cNvPr id="12" name="Sottotitolo 11"/>
          <p:cNvSpPr>
            <a:spLocks noGrp="1"/>
          </p:cNvSpPr>
          <p:nvPr>
            <p:ph type="subTitle" idx="1"/>
          </p:nvPr>
        </p:nvSpPr>
        <p:spPr>
          <a:xfrm>
            <a:off x="2505075" y="1695450"/>
            <a:ext cx="7191375" cy="3343275"/>
          </a:xfrm>
          <a:solidFill>
            <a:schemeClr val="bg1">
              <a:lumMod val="95000"/>
            </a:schemeClr>
          </a:solidFill>
        </p:spPr>
        <p:txBody>
          <a:bodyPr>
            <a:normAutofit fontScale="92500"/>
          </a:bodyPr>
          <a:lstStyle/>
          <a:p>
            <a:pPr algn="just"/>
            <a:r>
              <a:rPr lang="it-IT" dirty="0" smtClean="0"/>
              <a:t>Organizzazione di un sistema di raccolta e organizzazione informatica dei dati, integrato con la </a:t>
            </a:r>
            <a:r>
              <a:rPr lang="it-IT" b="1" dirty="0" smtClean="0">
                <a:solidFill>
                  <a:srgbClr val="003399"/>
                </a:solidFill>
              </a:rPr>
              <a:t>Banca Dati Emergenza (BDE) </a:t>
            </a:r>
            <a:r>
              <a:rPr lang="it-IT" dirty="0" smtClean="0"/>
              <a:t>del Comune di L’Aquila: </a:t>
            </a:r>
            <a:r>
              <a:rPr lang="it-IT" b="1" dirty="0" smtClean="0">
                <a:solidFill>
                  <a:srgbClr val="003399"/>
                </a:solidFill>
              </a:rPr>
              <a:t>Rendere l’iter di ciascuna pratica tracciabile e trasparente </a:t>
            </a:r>
          </a:p>
          <a:p>
            <a:pPr algn="just"/>
            <a:r>
              <a:rPr lang="it-IT" dirty="0" smtClean="0"/>
              <a:t>(in collaborazione con Comune, SED, Università)</a:t>
            </a:r>
          </a:p>
          <a:p>
            <a:pPr algn="just"/>
            <a:r>
              <a:rPr lang="it-IT" b="1" dirty="0" smtClean="0">
                <a:solidFill>
                  <a:srgbClr val="003399"/>
                </a:solidFill>
              </a:rPr>
              <a:t>Implementazione </a:t>
            </a:r>
            <a:r>
              <a:rPr lang="it-IT" dirty="0" smtClean="0"/>
              <a:t>della </a:t>
            </a:r>
            <a:r>
              <a:rPr lang="it-IT" b="1" dirty="0" smtClean="0">
                <a:solidFill>
                  <a:srgbClr val="003399"/>
                </a:solidFill>
              </a:rPr>
              <a:t>piattaforma di gestione e monitoraggio della ricostruzione</a:t>
            </a:r>
            <a:r>
              <a:rPr lang="it-IT" b="1" dirty="0" smtClean="0"/>
              <a:t> </a:t>
            </a:r>
            <a:r>
              <a:rPr lang="it-IT" dirty="0" smtClean="0"/>
              <a:t>per la consultazione </a:t>
            </a:r>
            <a:r>
              <a:rPr lang="it-IT" i="1" dirty="0" smtClean="0"/>
              <a:t>on-line</a:t>
            </a:r>
            <a:r>
              <a:rPr lang="it-IT" dirty="0" smtClean="0"/>
              <a:t> dello </a:t>
            </a:r>
            <a:r>
              <a:rPr lang="it-IT" b="1" dirty="0" smtClean="0">
                <a:solidFill>
                  <a:srgbClr val="003399"/>
                </a:solidFill>
              </a:rPr>
              <a:t>stato delle pratiche </a:t>
            </a:r>
            <a:r>
              <a:rPr lang="it-IT" dirty="0" smtClean="0"/>
              <a:t>su tutto il territorio comunale: ciascun cittadino può acquisire le informazioni essenziali sullo stato dell’istruttoria relativa alle singole unità immobiliari e agli edifici e visualizzare lo stato di avanzamento della ricostruzione di tutte le località del comune di L’Aquila.</a:t>
            </a:r>
            <a:endParaRPr lang="it-IT" dirty="0"/>
          </a:p>
        </p:txBody>
      </p:sp>
      <p:pic>
        <p:nvPicPr>
          <p:cNvPr id="15" name="Immagine 14"/>
          <p:cNvPicPr>
            <a:picLocks noChangeAspect="1"/>
          </p:cNvPicPr>
          <p:nvPr/>
        </p:nvPicPr>
        <p:blipFill rotWithShape="1">
          <a:blip r:embed="rId4">
            <a:extLst>
              <a:ext uri="{28A0092B-C50C-407E-A947-70E740481C1C}">
                <a14:useLocalDpi xmlns="" xmlns:a14="http://schemas.microsoft.com/office/drawing/2010/main" val="0"/>
              </a:ext>
            </a:extLst>
          </a:blip>
          <a:srcRect t="-1" r="81607" b="-181"/>
          <a:stretch/>
        </p:blipFill>
        <p:spPr>
          <a:xfrm>
            <a:off x="-1" y="0"/>
            <a:ext cx="2238375" cy="6858000"/>
          </a:xfrm>
          <a:prstGeom prst="rect">
            <a:avLst/>
          </a:prstGeom>
        </p:spPr>
      </p:pic>
      <p:sp>
        <p:nvSpPr>
          <p:cNvPr id="16" name="CasellaDiTesto 15"/>
          <p:cNvSpPr txBox="1"/>
          <p:nvPr/>
        </p:nvSpPr>
        <p:spPr>
          <a:xfrm>
            <a:off x="-145528" y="1103388"/>
            <a:ext cx="2530101" cy="215444"/>
          </a:xfrm>
          <a:prstGeom prst="rect">
            <a:avLst/>
          </a:prstGeom>
          <a:noFill/>
        </p:spPr>
        <p:txBody>
          <a:bodyPr wrap="square" rtlCol="0">
            <a:spAutoFit/>
          </a:bodyPr>
          <a:lstStyle/>
          <a:p>
            <a:pPr algn="ctr"/>
            <a:r>
              <a:rPr lang="it-IT" sz="800" b="1" dirty="0" smtClean="0">
                <a:solidFill>
                  <a:srgbClr val="FFCC00"/>
                </a:solidFill>
                <a:latin typeface="Arial" panose="020B0604020202020204" pitchFamily="34" charset="0"/>
                <a:cs typeface="Arial" panose="020B0604020202020204" pitchFamily="34" charset="0"/>
              </a:rPr>
              <a:t>Ufficio Speciale per la Ricostruzione L’Aquila</a:t>
            </a:r>
            <a:endParaRPr lang="it-IT" sz="800" b="1" dirty="0">
              <a:solidFill>
                <a:srgbClr val="FFCC00"/>
              </a:solidFill>
              <a:latin typeface="Arial" panose="020B0604020202020204" pitchFamily="34" charset="0"/>
              <a:cs typeface="Arial" panose="020B0604020202020204" pitchFamily="34" charset="0"/>
            </a:endParaRPr>
          </a:p>
        </p:txBody>
      </p:sp>
      <p:pic>
        <p:nvPicPr>
          <p:cNvPr id="17" name="Immagine 16"/>
          <p:cNvPicPr>
            <a:picLocks noChangeAspect="1"/>
          </p:cNvPicPr>
          <p:nvPr/>
        </p:nvPicPr>
        <p:blipFill rotWithShape="1">
          <a:blip r:embed="rId5">
            <a:extLst>
              <a:ext uri="{BEBA8EAE-BF5A-486C-A8C5-ECC9F3942E4B}">
                <a14:imgProps xmlns="" xmlns:a14="http://schemas.microsoft.com/office/drawing/2010/main">
                  <a14:imgLayer r:embed="rId6">
                    <a14:imgEffect>
                      <a14:artisticCrisscrossEtching/>
                    </a14:imgEffect>
                  </a14:imgLayer>
                </a14:imgProps>
              </a:ext>
              <a:ext uri="{28A0092B-C50C-407E-A947-70E740481C1C}">
                <a14:useLocalDpi xmlns="" xmlns:a14="http://schemas.microsoft.com/office/drawing/2010/main" val="0"/>
              </a:ext>
            </a:extLst>
          </a:blip>
          <a:srcRect l="16280" t="17124" r="15682" b="26347"/>
          <a:stretch/>
        </p:blipFill>
        <p:spPr>
          <a:xfrm>
            <a:off x="23271" y="32516"/>
            <a:ext cx="2224629" cy="1140835"/>
          </a:xfrm>
          <a:prstGeom prst="rect">
            <a:avLst/>
          </a:prstGeom>
        </p:spPr>
      </p:pic>
      <p:sp>
        <p:nvSpPr>
          <p:cNvPr id="18" name="Segnaposto piè di pagina 3"/>
          <p:cNvSpPr>
            <a:spLocks noGrp="1"/>
          </p:cNvSpPr>
          <p:nvPr>
            <p:ph type="ftr" sz="quarter" idx="11"/>
          </p:nvPr>
        </p:nvSpPr>
        <p:spPr>
          <a:xfrm>
            <a:off x="2143460" y="6069430"/>
            <a:ext cx="7879977" cy="764477"/>
          </a:xfrm>
        </p:spPr>
        <p:txBody>
          <a:bodyPr/>
          <a:lstStyle/>
          <a:p>
            <a:pPr algn="ctr"/>
            <a:r>
              <a:rPr lang="en-US" sz="1600" b="1" i="1" dirty="0" smtClean="0"/>
              <a:t>Convegno“5 anni dopo” – 5 </a:t>
            </a:r>
            <a:r>
              <a:rPr lang="it-IT" sz="1600" b="1" i="1" dirty="0" smtClean="0"/>
              <a:t>Aprile</a:t>
            </a:r>
            <a:r>
              <a:rPr lang="en-US" sz="1600" b="1" i="1" dirty="0" smtClean="0"/>
              <a:t> 2014</a:t>
            </a:r>
          </a:p>
        </p:txBody>
      </p:sp>
      <p:sp>
        <p:nvSpPr>
          <p:cNvPr id="19" name="Rettangolo 18"/>
          <p:cNvSpPr/>
          <p:nvPr/>
        </p:nvSpPr>
        <p:spPr>
          <a:xfrm>
            <a:off x="96137" y="2151579"/>
            <a:ext cx="2075562" cy="1323439"/>
          </a:xfrm>
          <a:prstGeom prst="rect">
            <a:avLst/>
          </a:prstGeom>
          <a:noFill/>
          <a:ln w="19050">
            <a:solidFill>
              <a:srgbClr val="FFC000"/>
            </a:solidFill>
          </a:ln>
          <a:effectLst>
            <a:outerShdw dist="38100" dir="2700000" sx="69000" sy="69000" algn="tl" rotWithShape="0">
              <a:prstClr val="black">
                <a:alpha val="38000"/>
              </a:prstClr>
            </a:outerShdw>
            <a:softEdge rad="0"/>
          </a:effectLst>
        </p:spPr>
        <p:txBody>
          <a:bodyPr wrap="square">
            <a:spAutoFit/>
          </a:bodyPr>
          <a:lstStyle/>
          <a:p>
            <a:pPr algn="ctr"/>
            <a:r>
              <a:rPr lang="it-IT" sz="2000" b="1" dirty="0">
                <a:solidFill>
                  <a:srgbClr val="FFCC00"/>
                </a:solidFill>
              </a:rPr>
              <a:t>Monitoraggio e </a:t>
            </a:r>
            <a:r>
              <a:rPr lang="it-IT" sz="2000" b="1" dirty="0" smtClean="0">
                <a:solidFill>
                  <a:srgbClr val="FFCC00"/>
                </a:solidFill>
              </a:rPr>
              <a:t>implementazione</a:t>
            </a:r>
          </a:p>
          <a:p>
            <a:pPr algn="ctr"/>
            <a:endParaRPr lang="it-IT" sz="2000" b="1" dirty="0">
              <a:solidFill>
                <a:srgbClr val="FFCC00"/>
              </a:solidFill>
            </a:endParaRPr>
          </a:p>
          <a:p>
            <a:pPr algn="ctr"/>
            <a:r>
              <a:rPr lang="it-IT" sz="2000" b="1" dirty="0" smtClean="0">
                <a:solidFill>
                  <a:srgbClr val="FFCC00"/>
                </a:solidFill>
              </a:rPr>
              <a:t> BANCHE DATI</a:t>
            </a:r>
            <a:endParaRPr lang="it-IT" sz="2400" i="1" dirty="0">
              <a:solidFill>
                <a:srgbClr val="FFCC00"/>
              </a:solidFill>
            </a:endParaRPr>
          </a:p>
        </p:txBody>
      </p:sp>
      <p:pic>
        <p:nvPicPr>
          <p:cNvPr id="20" name="Immagine 19"/>
          <p:cNvPicPr>
            <a:picLocks noChangeAspect="1"/>
          </p:cNvPicPr>
          <p:nvPr/>
        </p:nvPicPr>
        <p:blipFill>
          <a:blip r:embed="rId7">
            <a:extLst>
              <a:ext uri="{28A0092B-C50C-407E-A947-70E740481C1C}">
                <a14:useLocalDpi xmlns="" xmlns:a14="http://schemas.microsoft.com/office/drawing/2010/main" val="0"/>
              </a:ext>
            </a:extLst>
          </a:blip>
          <a:stretch>
            <a:fillRect/>
          </a:stretch>
        </p:blipFill>
        <p:spPr>
          <a:xfrm>
            <a:off x="11400670" y="6199724"/>
            <a:ext cx="490373" cy="634183"/>
          </a:xfrm>
          <a:prstGeom prst="rect">
            <a:avLst/>
          </a:prstGeom>
        </p:spPr>
      </p:pic>
      <p:pic>
        <p:nvPicPr>
          <p:cNvPr id="21" name="Immagine 20" descr="Descrizione: images"/>
          <p:cNvPicPr/>
          <p:nvPr/>
        </p:nvPicPr>
        <p:blipFill>
          <a:blip r:embed="rId8"/>
          <a:srcRect/>
          <a:stretch>
            <a:fillRect/>
          </a:stretch>
        </p:blipFill>
        <p:spPr bwMode="auto">
          <a:xfrm>
            <a:off x="10809156" y="6214608"/>
            <a:ext cx="516349" cy="550320"/>
          </a:xfrm>
          <a:prstGeom prst="rect">
            <a:avLst/>
          </a:prstGeom>
          <a:noFill/>
          <a:ln w="9525">
            <a:solidFill>
              <a:schemeClr val="accent1"/>
            </a:solidFill>
            <a:miter lim="800000"/>
            <a:headEnd/>
            <a:tailEnd/>
          </a:ln>
        </p:spPr>
      </p:pic>
      <p:sp>
        <p:nvSpPr>
          <p:cNvPr id="2" name="Segnaposto numero diapositiva 1"/>
          <p:cNvSpPr>
            <a:spLocks noGrp="1"/>
          </p:cNvSpPr>
          <p:nvPr>
            <p:ph type="sldNum" sz="quarter" idx="12"/>
          </p:nvPr>
        </p:nvSpPr>
        <p:spPr/>
        <p:txBody>
          <a:bodyPr/>
          <a:lstStyle/>
          <a:p>
            <a:fld id="{D57F1E4F-1CFF-5643-939E-02111984F565}" type="slidenum">
              <a:rPr lang="en-US" smtClean="0"/>
              <a:pPr/>
              <a:t>6</a:t>
            </a:fld>
            <a:endParaRPr lang="en-US" dirty="0"/>
          </a:p>
        </p:txBody>
      </p:sp>
    </p:spTree>
    <p:extLst>
      <p:ext uri="{BB962C8B-B14F-4D97-AF65-F5344CB8AC3E}">
        <p14:creationId xmlns="" xmlns:p14="http://schemas.microsoft.com/office/powerpoint/2010/main" val="101153319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10268510" y="0"/>
            <a:ext cx="1923490" cy="1376845"/>
          </a:xfrm>
          <a:prstGeom prst="rect">
            <a:avLst/>
          </a:prstGeom>
        </p:spPr>
      </p:pic>
      <p:sp>
        <p:nvSpPr>
          <p:cNvPr id="12" name="Sottotitolo 11"/>
          <p:cNvSpPr>
            <a:spLocks noGrp="1"/>
          </p:cNvSpPr>
          <p:nvPr>
            <p:ph type="subTitle" idx="1"/>
          </p:nvPr>
        </p:nvSpPr>
        <p:spPr>
          <a:xfrm>
            <a:off x="2723071" y="1590675"/>
            <a:ext cx="6815669" cy="3762375"/>
          </a:xfrm>
          <a:solidFill>
            <a:schemeClr val="bg1">
              <a:lumMod val="95000"/>
            </a:schemeClr>
          </a:solidFill>
        </p:spPr>
        <p:txBody>
          <a:bodyPr>
            <a:normAutofit fontScale="92500" lnSpcReduction="20000"/>
          </a:bodyPr>
          <a:lstStyle/>
          <a:p>
            <a:pPr algn="just">
              <a:spcBef>
                <a:spcPts val="0"/>
              </a:spcBef>
              <a:spcAft>
                <a:spcPts val="0"/>
              </a:spcAft>
            </a:pPr>
            <a:r>
              <a:rPr lang="it-IT" sz="2000" b="1" i="1" dirty="0">
                <a:solidFill>
                  <a:srgbClr val="003399"/>
                </a:solidFill>
              </a:rPr>
              <a:t>L’integrazione del Sistema </a:t>
            </a:r>
            <a:r>
              <a:rPr lang="it-IT" sz="2000" b="1" dirty="0" smtClean="0"/>
              <a:t>di: </a:t>
            </a:r>
          </a:p>
          <a:p>
            <a:pPr algn="just">
              <a:spcBef>
                <a:spcPts val="0"/>
              </a:spcBef>
              <a:spcAft>
                <a:spcPts val="0"/>
              </a:spcAft>
            </a:pPr>
            <a:r>
              <a:rPr lang="it-IT" sz="2200" b="1" dirty="0" smtClean="0">
                <a:solidFill>
                  <a:srgbClr val="003399"/>
                </a:solidFill>
              </a:rPr>
              <a:t>1. Valutazione</a:t>
            </a:r>
          </a:p>
          <a:p>
            <a:pPr algn="just">
              <a:spcBef>
                <a:spcPts val="0"/>
              </a:spcBef>
              <a:spcAft>
                <a:spcPts val="0"/>
              </a:spcAft>
            </a:pPr>
            <a:r>
              <a:rPr lang="it-IT" sz="2200" b="1" dirty="0">
                <a:solidFill>
                  <a:srgbClr val="003399"/>
                </a:solidFill>
              </a:rPr>
              <a:t> </a:t>
            </a:r>
            <a:r>
              <a:rPr lang="it-IT" sz="2200" b="1" dirty="0" smtClean="0">
                <a:solidFill>
                  <a:srgbClr val="003399"/>
                </a:solidFill>
              </a:rPr>
              <a:t>                2. Organizzazione (USRA vs Filiera, STM ecc.) </a:t>
            </a:r>
          </a:p>
          <a:p>
            <a:pPr algn="just">
              <a:spcBef>
                <a:spcPts val="0"/>
              </a:spcBef>
              <a:spcAft>
                <a:spcPts val="0"/>
              </a:spcAft>
            </a:pPr>
            <a:r>
              <a:rPr lang="it-IT" sz="2200" b="1" dirty="0" smtClean="0">
                <a:solidFill>
                  <a:srgbClr val="003399"/>
                </a:solidFill>
              </a:rPr>
              <a:t>                                         3. Monitoraggio </a:t>
            </a:r>
          </a:p>
          <a:p>
            <a:pPr>
              <a:spcBef>
                <a:spcPts val="600"/>
              </a:spcBef>
              <a:spcAft>
                <a:spcPts val="0"/>
              </a:spcAft>
            </a:pPr>
            <a:r>
              <a:rPr lang="it-IT" sz="2200" b="1" dirty="0" smtClean="0"/>
              <a:t>delle </a:t>
            </a:r>
            <a:r>
              <a:rPr lang="it-IT" sz="2200" b="1" dirty="0" smtClean="0">
                <a:solidFill>
                  <a:srgbClr val="003399"/>
                </a:solidFill>
              </a:rPr>
              <a:t>PROCEDURE</a:t>
            </a:r>
            <a:r>
              <a:rPr lang="it-IT" sz="2200" b="1" dirty="0" smtClean="0"/>
              <a:t> e dei </a:t>
            </a:r>
            <a:r>
              <a:rPr lang="it-IT" sz="2200" b="1" dirty="0" smtClean="0">
                <a:solidFill>
                  <a:srgbClr val="003399"/>
                </a:solidFill>
              </a:rPr>
              <a:t>CARICHI DI LAVORO </a:t>
            </a:r>
          </a:p>
          <a:p>
            <a:pPr>
              <a:spcBef>
                <a:spcPts val="0"/>
              </a:spcBef>
              <a:spcAft>
                <a:spcPts val="0"/>
              </a:spcAft>
            </a:pPr>
            <a:r>
              <a:rPr lang="it-IT" sz="1800" b="1" dirty="0" smtClean="0"/>
              <a:t>(del Comune e del Genio Civile in particolare) </a:t>
            </a:r>
          </a:p>
          <a:p>
            <a:pPr>
              <a:spcBef>
                <a:spcPts val="0"/>
              </a:spcBef>
              <a:spcAft>
                <a:spcPts val="0"/>
              </a:spcAft>
            </a:pPr>
            <a:endParaRPr lang="it-IT" sz="2000" b="1" dirty="0" smtClean="0"/>
          </a:p>
          <a:p>
            <a:pPr>
              <a:spcBef>
                <a:spcPts val="0"/>
              </a:spcBef>
              <a:spcAft>
                <a:spcPts val="0"/>
              </a:spcAft>
            </a:pPr>
            <a:r>
              <a:rPr lang="it-IT" sz="2000" b="1" dirty="0" smtClean="0"/>
              <a:t>ha permesso di incrementare </a:t>
            </a:r>
          </a:p>
          <a:p>
            <a:pPr>
              <a:spcBef>
                <a:spcPts val="0"/>
              </a:spcBef>
              <a:spcAft>
                <a:spcPts val="0"/>
              </a:spcAft>
            </a:pPr>
            <a:r>
              <a:rPr lang="it-IT" sz="2200" b="1" dirty="0" smtClean="0">
                <a:solidFill>
                  <a:srgbClr val="003399"/>
                </a:solidFill>
              </a:rPr>
              <a:t>l’EFFICACIA</a:t>
            </a:r>
            <a:r>
              <a:rPr lang="it-IT" sz="2200" b="1" i="1" dirty="0" smtClean="0">
                <a:solidFill>
                  <a:srgbClr val="003399"/>
                </a:solidFill>
              </a:rPr>
              <a:t> della Nuova </a:t>
            </a:r>
            <a:r>
              <a:rPr lang="it-IT" sz="2200" b="1" i="1" dirty="0" err="1" smtClean="0">
                <a:solidFill>
                  <a:srgbClr val="003399"/>
                </a:solidFill>
              </a:rPr>
              <a:t>Governance</a:t>
            </a:r>
            <a:endParaRPr lang="it-IT" sz="2200" b="1" i="1" dirty="0" smtClean="0">
              <a:solidFill>
                <a:srgbClr val="003399"/>
              </a:solidFill>
            </a:endParaRPr>
          </a:p>
          <a:p>
            <a:pPr algn="just">
              <a:spcBef>
                <a:spcPts val="0"/>
              </a:spcBef>
              <a:spcAft>
                <a:spcPts val="0"/>
              </a:spcAft>
            </a:pPr>
            <a:endParaRPr lang="it-IT" sz="2000" b="1" dirty="0" smtClean="0"/>
          </a:p>
          <a:p>
            <a:pPr algn="just">
              <a:spcBef>
                <a:spcPts val="0"/>
              </a:spcBef>
              <a:spcAft>
                <a:spcPts val="0"/>
              </a:spcAft>
            </a:pPr>
            <a:r>
              <a:rPr lang="it-IT" sz="2000" b="1" dirty="0" smtClean="0"/>
              <a:t>Costituendo</a:t>
            </a:r>
            <a:r>
              <a:rPr lang="it-IT" sz="2000" b="1" i="1" dirty="0" smtClean="0">
                <a:solidFill>
                  <a:srgbClr val="003399"/>
                </a:solidFill>
              </a:rPr>
              <a:t> </a:t>
            </a:r>
            <a:r>
              <a:rPr lang="it-IT" sz="2000" b="1" dirty="0" smtClean="0"/>
              <a:t>l’essenziale presupposto per la </a:t>
            </a:r>
            <a:r>
              <a:rPr lang="it-IT" sz="2000" b="1" dirty="0" smtClean="0">
                <a:solidFill>
                  <a:srgbClr val="003399"/>
                </a:solidFill>
              </a:rPr>
              <a:t>determinazione del </a:t>
            </a:r>
            <a:r>
              <a:rPr lang="it-IT" sz="2000" b="1" u="sng" dirty="0" smtClean="0">
                <a:solidFill>
                  <a:srgbClr val="003399"/>
                </a:solidFill>
              </a:rPr>
              <a:t>fabbisogno reale con l’arco temporale di riferimento</a:t>
            </a:r>
            <a:r>
              <a:rPr lang="it-IT" sz="2000" b="1" u="sng" dirty="0" smtClean="0"/>
              <a:t> </a:t>
            </a:r>
            <a:r>
              <a:rPr lang="it-IT" sz="2000" b="1" dirty="0" smtClean="0"/>
              <a:t>e, quindi, delle relative richieste da sottoporre al Governo e all’Amministrazione Centrale.</a:t>
            </a:r>
            <a:endParaRPr lang="it-IT" sz="2000" b="1" dirty="0"/>
          </a:p>
        </p:txBody>
      </p:sp>
      <p:pic>
        <p:nvPicPr>
          <p:cNvPr id="15" name="Immagine 14"/>
          <p:cNvPicPr>
            <a:picLocks noChangeAspect="1"/>
          </p:cNvPicPr>
          <p:nvPr/>
        </p:nvPicPr>
        <p:blipFill rotWithShape="1">
          <a:blip r:embed="rId4">
            <a:extLst>
              <a:ext uri="{28A0092B-C50C-407E-A947-70E740481C1C}">
                <a14:useLocalDpi xmlns="" xmlns:a14="http://schemas.microsoft.com/office/drawing/2010/main" val="0"/>
              </a:ext>
            </a:extLst>
          </a:blip>
          <a:srcRect t="-1" r="81607" b="-181"/>
          <a:stretch/>
        </p:blipFill>
        <p:spPr>
          <a:xfrm>
            <a:off x="-1" y="0"/>
            <a:ext cx="2238375" cy="6858000"/>
          </a:xfrm>
          <a:prstGeom prst="rect">
            <a:avLst/>
          </a:prstGeom>
        </p:spPr>
      </p:pic>
      <p:sp>
        <p:nvSpPr>
          <p:cNvPr id="16" name="CasellaDiTesto 15"/>
          <p:cNvSpPr txBox="1"/>
          <p:nvPr/>
        </p:nvSpPr>
        <p:spPr>
          <a:xfrm>
            <a:off x="-145528" y="1103388"/>
            <a:ext cx="2530101" cy="215444"/>
          </a:xfrm>
          <a:prstGeom prst="rect">
            <a:avLst/>
          </a:prstGeom>
          <a:noFill/>
        </p:spPr>
        <p:txBody>
          <a:bodyPr wrap="square" rtlCol="0">
            <a:spAutoFit/>
          </a:bodyPr>
          <a:lstStyle/>
          <a:p>
            <a:pPr algn="ctr"/>
            <a:r>
              <a:rPr lang="it-IT" sz="800" b="1" dirty="0" smtClean="0">
                <a:solidFill>
                  <a:srgbClr val="FFCC00"/>
                </a:solidFill>
                <a:latin typeface="Arial" panose="020B0604020202020204" pitchFamily="34" charset="0"/>
                <a:cs typeface="Arial" panose="020B0604020202020204" pitchFamily="34" charset="0"/>
              </a:rPr>
              <a:t>Ufficio Speciale per la Ricostruzione L’Aquila</a:t>
            </a:r>
            <a:endParaRPr lang="it-IT" sz="800" b="1" dirty="0">
              <a:solidFill>
                <a:srgbClr val="FFCC00"/>
              </a:solidFill>
              <a:latin typeface="Arial" panose="020B0604020202020204" pitchFamily="34" charset="0"/>
              <a:cs typeface="Arial" panose="020B0604020202020204" pitchFamily="34" charset="0"/>
            </a:endParaRPr>
          </a:p>
        </p:txBody>
      </p:sp>
      <p:pic>
        <p:nvPicPr>
          <p:cNvPr id="17" name="Immagine 16"/>
          <p:cNvPicPr>
            <a:picLocks noChangeAspect="1"/>
          </p:cNvPicPr>
          <p:nvPr/>
        </p:nvPicPr>
        <p:blipFill rotWithShape="1">
          <a:blip r:embed="rId5">
            <a:extLst>
              <a:ext uri="{BEBA8EAE-BF5A-486C-A8C5-ECC9F3942E4B}">
                <a14:imgProps xmlns="" xmlns:a14="http://schemas.microsoft.com/office/drawing/2010/main">
                  <a14:imgLayer r:embed="rId6">
                    <a14:imgEffect>
                      <a14:artisticCrisscrossEtching/>
                    </a14:imgEffect>
                  </a14:imgLayer>
                </a14:imgProps>
              </a:ext>
              <a:ext uri="{28A0092B-C50C-407E-A947-70E740481C1C}">
                <a14:useLocalDpi xmlns="" xmlns:a14="http://schemas.microsoft.com/office/drawing/2010/main" val="0"/>
              </a:ext>
            </a:extLst>
          </a:blip>
          <a:srcRect l="16280" t="17124" r="15682" b="26347"/>
          <a:stretch/>
        </p:blipFill>
        <p:spPr>
          <a:xfrm>
            <a:off x="23271" y="32516"/>
            <a:ext cx="2224629" cy="1140835"/>
          </a:xfrm>
          <a:prstGeom prst="rect">
            <a:avLst/>
          </a:prstGeom>
        </p:spPr>
      </p:pic>
      <p:sp>
        <p:nvSpPr>
          <p:cNvPr id="18" name="Segnaposto piè di pagina 3"/>
          <p:cNvSpPr>
            <a:spLocks noGrp="1"/>
          </p:cNvSpPr>
          <p:nvPr>
            <p:ph type="ftr" sz="quarter" idx="11"/>
          </p:nvPr>
        </p:nvSpPr>
        <p:spPr>
          <a:xfrm>
            <a:off x="2143460" y="6069430"/>
            <a:ext cx="7879977" cy="764477"/>
          </a:xfrm>
        </p:spPr>
        <p:txBody>
          <a:bodyPr/>
          <a:lstStyle/>
          <a:p>
            <a:pPr algn="ctr"/>
            <a:r>
              <a:rPr lang="en-US" sz="1600" b="1" i="1" dirty="0" smtClean="0"/>
              <a:t>Convegno“5 anni dopo” – 5 </a:t>
            </a:r>
            <a:r>
              <a:rPr lang="it-IT" sz="1600" b="1" i="1" dirty="0" smtClean="0"/>
              <a:t>Aprile</a:t>
            </a:r>
            <a:r>
              <a:rPr lang="en-US" sz="1600" b="1" i="1" dirty="0" smtClean="0"/>
              <a:t> 2014</a:t>
            </a:r>
          </a:p>
        </p:txBody>
      </p:sp>
      <p:sp>
        <p:nvSpPr>
          <p:cNvPr id="19" name="Rettangolo 18"/>
          <p:cNvSpPr/>
          <p:nvPr/>
        </p:nvSpPr>
        <p:spPr>
          <a:xfrm>
            <a:off x="57151" y="2179090"/>
            <a:ext cx="2114548" cy="1323439"/>
          </a:xfrm>
          <a:prstGeom prst="rect">
            <a:avLst/>
          </a:prstGeom>
          <a:noFill/>
          <a:ln w="19050">
            <a:solidFill>
              <a:srgbClr val="FFC000"/>
            </a:solidFill>
          </a:ln>
          <a:effectLst>
            <a:outerShdw dist="38100" dir="2700000" sx="69000" sy="69000" algn="tl" rotWithShape="0">
              <a:prstClr val="black">
                <a:alpha val="38000"/>
              </a:prstClr>
            </a:outerShdw>
            <a:softEdge rad="0"/>
          </a:effectLst>
        </p:spPr>
        <p:txBody>
          <a:bodyPr wrap="square">
            <a:spAutoFit/>
          </a:bodyPr>
          <a:lstStyle/>
          <a:p>
            <a:pPr algn="ctr"/>
            <a:r>
              <a:rPr lang="it-IT" sz="2000" b="1" dirty="0">
                <a:solidFill>
                  <a:srgbClr val="FFC000"/>
                </a:solidFill>
              </a:rPr>
              <a:t>Monitoraggio e </a:t>
            </a:r>
            <a:r>
              <a:rPr lang="it-IT" sz="2000" b="1" dirty="0" smtClean="0">
                <a:solidFill>
                  <a:srgbClr val="FFC000"/>
                </a:solidFill>
              </a:rPr>
              <a:t>implementazione</a:t>
            </a:r>
          </a:p>
          <a:p>
            <a:pPr algn="ctr"/>
            <a:endParaRPr lang="it-IT" sz="2000" b="1" dirty="0" smtClean="0">
              <a:solidFill>
                <a:srgbClr val="FFC000"/>
              </a:solidFill>
            </a:endParaRPr>
          </a:p>
          <a:p>
            <a:pPr algn="ctr"/>
            <a:r>
              <a:rPr lang="it-IT" sz="2000" b="1" dirty="0" smtClean="0">
                <a:solidFill>
                  <a:srgbClr val="FFC000"/>
                </a:solidFill>
              </a:rPr>
              <a:t>BANCHE DATI</a:t>
            </a:r>
            <a:endParaRPr lang="it-IT" sz="2400" dirty="0">
              <a:solidFill>
                <a:srgbClr val="FFC000"/>
              </a:solidFill>
            </a:endParaRPr>
          </a:p>
        </p:txBody>
      </p:sp>
      <p:pic>
        <p:nvPicPr>
          <p:cNvPr id="20" name="Immagine 19"/>
          <p:cNvPicPr>
            <a:picLocks noChangeAspect="1"/>
          </p:cNvPicPr>
          <p:nvPr/>
        </p:nvPicPr>
        <p:blipFill>
          <a:blip r:embed="rId7">
            <a:extLst>
              <a:ext uri="{28A0092B-C50C-407E-A947-70E740481C1C}">
                <a14:useLocalDpi xmlns="" xmlns:a14="http://schemas.microsoft.com/office/drawing/2010/main" val="0"/>
              </a:ext>
            </a:extLst>
          </a:blip>
          <a:stretch>
            <a:fillRect/>
          </a:stretch>
        </p:blipFill>
        <p:spPr>
          <a:xfrm>
            <a:off x="11400670" y="6199724"/>
            <a:ext cx="490373" cy="634183"/>
          </a:xfrm>
          <a:prstGeom prst="rect">
            <a:avLst/>
          </a:prstGeom>
        </p:spPr>
      </p:pic>
      <p:pic>
        <p:nvPicPr>
          <p:cNvPr id="21" name="Immagine 20" descr="Descrizione: images"/>
          <p:cNvPicPr/>
          <p:nvPr/>
        </p:nvPicPr>
        <p:blipFill>
          <a:blip r:embed="rId8"/>
          <a:srcRect/>
          <a:stretch>
            <a:fillRect/>
          </a:stretch>
        </p:blipFill>
        <p:spPr bwMode="auto">
          <a:xfrm>
            <a:off x="10809156" y="6214608"/>
            <a:ext cx="516349" cy="550320"/>
          </a:xfrm>
          <a:prstGeom prst="rect">
            <a:avLst/>
          </a:prstGeom>
          <a:noFill/>
          <a:ln w="9525">
            <a:solidFill>
              <a:schemeClr val="accent1"/>
            </a:solidFill>
            <a:miter lim="800000"/>
            <a:headEnd/>
            <a:tailEnd/>
          </a:ln>
        </p:spPr>
      </p:pic>
      <p:sp>
        <p:nvSpPr>
          <p:cNvPr id="2" name="Segnaposto numero diapositiva 1"/>
          <p:cNvSpPr>
            <a:spLocks noGrp="1"/>
          </p:cNvSpPr>
          <p:nvPr>
            <p:ph type="sldNum" sz="quarter" idx="12"/>
          </p:nvPr>
        </p:nvSpPr>
        <p:spPr/>
        <p:txBody>
          <a:bodyPr/>
          <a:lstStyle/>
          <a:p>
            <a:fld id="{D57F1E4F-1CFF-5643-939E-02111984F565}" type="slidenum">
              <a:rPr lang="en-US" smtClean="0"/>
              <a:pPr/>
              <a:t>7</a:t>
            </a:fld>
            <a:endParaRPr lang="en-US" dirty="0"/>
          </a:p>
        </p:txBody>
      </p:sp>
    </p:spTree>
    <p:extLst>
      <p:ext uri="{BB962C8B-B14F-4D97-AF65-F5344CB8AC3E}">
        <p14:creationId xmlns="" xmlns:p14="http://schemas.microsoft.com/office/powerpoint/2010/main" val="101153319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10268510" y="0"/>
            <a:ext cx="1923490" cy="1376845"/>
          </a:xfrm>
          <a:prstGeom prst="rect">
            <a:avLst/>
          </a:prstGeom>
        </p:spPr>
      </p:pic>
      <p:sp>
        <p:nvSpPr>
          <p:cNvPr id="11" name="Titolo 10"/>
          <p:cNvSpPr>
            <a:spLocks noGrp="1"/>
          </p:cNvSpPr>
          <p:nvPr>
            <p:ph type="ctrTitle"/>
          </p:nvPr>
        </p:nvSpPr>
        <p:spPr>
          <a:xfrm>
            <a:off x="3752652" y="1537085"/>
            <a:ext cx="6052590" cy="450430"/>
          </a:xfrm>
        </p:spPr>
        <p:txBody>
          <a:bodyPr/>
          <a:lstStyle/>
          <a:p>
            <a:pPr>
              <a:defRPr sz="1800" b="1" i="0" u="none" strike="noStrike" kern="1200" baseline="0">
                <a:solidFill>
                  <a:sysClr val="windowText" lastClr="000000"/>
                </a:solidFill>
                <a:latin typeface="+mn-lt"/>
                <a:ea typeface="+mn-ea"/>
                <a:cs typeface="+mn-cs"/>
              </a:defRPr>
            </a:pPr>
            <a:r>
              <a:rPr lang="it-IT" sz="2000" b="1" dirty="0" smtClean="0">
                <a:solidFill>
                  <a:srgbClr val="003399"/>
                </a:solidFill>
              </a:rPr>
              <a:t>Spese per l'emergenza e la ricostruzione- € 9.685 mln</a:t>
            </a:r>
            <a:endParaRPr lang="it-IT" sz="2000" dirty="0">
              <a:solidFill>
                <a:srgbClr val="003399"/>
              </a:solidFill>
            </a:endParaRPr>
          </a:p>
        </p:txBody>
      </p:sp>
      <p:graphicFrame>
        <p:nvGraphicFramePr>
          <p:cNvPr id="21" name="Oggetto 20"/>
          <p:cNvGraphicFramePr>
            <a:graphicFrameLocks noChangeAspect="1"/>
          </p:cNvGraphicFramePr>
          <p:nvPr>
            <p:extLst>
              <p:ext uri="{D42A27DB-BD31-4B8C-83A1-F6EECF244321}">
                <p14:modId xmlns="" xmlns:p14="http://schemas.microsoft.com/office/powerpoint/2010/main" val="2266107099"/>
              </p:ext>
            </p:extLst>
          </p:nvPr>
        </p:nvGraphicFramePr>
        <p:xfrm>
          <a:off x="5219700" y="1987515"/>
          <a:ext cx="4505325" cy="3293209"/>
        </p:xfrm>
        <a:graphic>
          <a:graphicData uri="http://schemas.openxmlformats.org/presentationml/2006/ole">
            <p:oleObj spid="_x0000_s2069" name="Foglio di lavoro" r:id="rId5" imgW="6105334" imgH="3629168" progId="Excel.Sheet.12">
              <p:embed/>
            </p:oleObj>
          </a:graphicData>
        </a:graphic>
      </p:graphicFrame>
      <p:pic>
        <p:nvPicPr>
          <p:cNvPr id="12" name="Immagine 11"/>
          <p:cNvPicPr>
            <a:picLocks noChangeAspect="1"/>
          </p:cNvPicPr>
          <p:nvPr/>
        </p:nvPicPr>
        <p:blipFill rotWithShape="1">
          <a:blip r:embed="rId6">
            <a:extLst>
              <a:ext uri="{28A0092B-C50C-407E-A947-70E740481C1C}">
                <a14:useLocalDpi xmlns="" xmlns:a14="http://schemas.microsoft.com/office/drawing/2010/main" val="0"/>
              </a:ext>
            </a:extLst>
          </a:blip>
          <a:srcRect t="-1" r="81607" b="-181"/>
          <a:stretch/>
        </p:blipFill>
        <p:spPr>
          <a:xfrm>
            <a:off x="-1" y="0"/>
            <a:ext cx="2238375" cy="6858000"/>
          </a:xfrm>
          <a:prstGeom prst="rect">
            <a:avLst/>
          </a:prstGeom>
        </p:spPr>
      </p:pic>
      <p:sp>
        <p:nvSpPr>
          <p:cNvPr id="15" name="CasellaDiTesto 14"/>
          <p:cNvSpPr txBox="1"/>
          <p:nvPr/>
        </p:nvSpPr>
        <p:spPr>
          <a:xfrm>
            <a:off x="-145528" y="1103388"/>
            <a:ext cx="2530101" cy="215444"/>
          </a:xfrm>
          <a:prstGeom prst="rect">
            <a:avLst/>
          </a:prstGeom>
          <a:noFill/>
        </p:spPr>
        <p:txBody>
          <a:bodyPr wrap="square" rtlCol="0">
            <a:spAutoFit/>
          </a:bodyPr>
          <a:lstStyle/>
          <a:p>
            <a:pPr algn="ctr"/>
            <a:r>
              <a:rPr lang="it-IT" sz="800" b="1" dirty="0" smtClean="0">
                <a:solidFill>
                  <a:srgbClr val="FFCC00"/>
                </a:solidFill>
                <a:latin typeface="Arial" panose="020B0604020202020204" pitchFamily="34" charset="0"/>
                <a:cs typeface="Arial" panose="020B0604020202020204" pitchFamily="34" charset="0"/>
              </a:rPr>
              <a:t>Ufficio Speciale per la Ricostruzione L’Aquila</a:t>
            </a:r>
            <a:endParaRPr lang="it-IT" sz="800" b="1" dirty="0">
              <a:solidFill>
                <a:srgbClr val="FFCC00"/>
              </a:solidFill>
              <a:latin typeface="Arial" panose="020B0604020202020204" pitchFamily="34" charset="0"/>
              <a:cs typeface="Arial" panose="020B0604020202020204" pitchFamily="34" charset="0"/>
            </a:endParaRPr>
          </a:p>
        </p:txBody>
      </p:sp>
      <p:pic>
        <p:nvPicPr>
          <p:cNvPr id="16" name="Immagine 15"/>
          <p:cNvPicPr>
            <a:picLocks noChangeAspect="1"/>
          </p:cNvPicPr>
          <p:nvPr/>
        </p:nvPicPr>
        <p:blipFill rotWithShape="1">
          <a:blip r:embed="rId7">
            <a:extLst>
              <a:ext uri="{BEBA8EAE-BF5A-486C-A8C5-ECC9F3942E4B}">
                <a14:imgProps xmlns="" xmlns:a14="http://schemas.microsoft.com/office/drawing/2010/main">
                  <a14:imgLayer r:embed="rId9">
                    <a14:imgEffect>
                      <a14:artisticCrisscrossEtching/>
                    </a14:imgEffect>
                  </a14:imgLayer>
                </a14:imgProps>
              </a:ext>
              <a:ext uri="{28A0092B-C50C-407E-A947-70E740481C1C}">
                <a14:useLocalDpi xmlns="" xmlns:a14="http://schemas.microsoft.com/office/drawing/2010/main" val="0"/>
              </a:ext>
            </a:extLst>
          </a:blip>
          <a:srcRect l="16280" t="17124" r="15682" b="26347"/>
          <a:stretch/>
        </p:blipFill>
        <p:spPr>
          <a:xfrm>
            <a:off x="23271" y="32516"/>
            <a:ext cx="2224629" cy="1140835"/>
          </a:xfrm>
          <a:prstGeom prst="rect">
            <a:avLst/>
          </a:prstGeom>
        </p:spPr>
      </p:pic>
      <p:sp>
        <p:nvSpPr>
          <p:cNvPr id="18" name="Segnaposto piè di pagina 3"/>
          <p:cNvSpPr>
            <a:spLocks noGrp="1"/>
          </p:cNvSpPr>
          <p:nvPr>
            <p:ph type="ftr" sz="quarter" idx="11"/>
          </p:nvPr>
        </p:nvSpPr>
        <p:spPr>
          <a:xfrm>
            <a:off x="2143460" y="6069430"/>
            <a:ext cx="7879977" cy="764477"/>
          </a:xfrm>
        </p:spPr>
        <p:txBody>
          <a:bodyPr/>
          <a:lstStyle/>
          <a:p>
            <a:pPr algn="ctr"/>
            <a:r>
              <a:rPr lang="en-US" sz="1600" b="1" i="1" dirty="0" smtClean="0"/>
              <a:t>Convegno“5 anni dopo” – 5 </a:t>
            </a:r>
            <a:r>
              <a:rPr lang="it-IT" sz="1600" b="1" i="1" dirty="0" smtClean="0"/>
              <a:t>Aprile</a:t>
            </a:r>
            <a:r>
              <a:rPr lang="en-US" sz="1600" b="1" i="1" dirty="0" smtClean="0"/>
              <a:t> 2014</a:t>
            </a:r>
          </a:p>
        </p:txBody>
      </p:sp>
      <p:sp>
        <p:nvSpPr>
          <p:cNvPr id="19" name="Rettangolo 18"/>
          <p:cNvSpPr/>
          <p:nvPr/>
        </p:nvSpPr>
        <p:spPr>
          <a:xfrm>
            <a:off x="153287" y="1877675"/>
            <a:ext cx="1912748" cy="1631216"/>
          </a:xfrm>
          <a:prstGeom prst="rect">
            <a:avLst/>
          </a:prstGeom>
          <a:noFill/>
          <a:ln w="19050">
            <a:solidFill>
              <a:srgbClr val="FFC000"/>
            </a:solidFill>
          </a:ln>
          <a:effectLst>
            <a:outerShdw dist="38100" dir="2700000" sx="69000" sy="69000" algn="tl" rotWithShape="0">
              <a:prstClr val="black">
                <a:alpha val="38000"/>
              </a:prstClr>
            </a:outerShdw>
            <a:softEdge rad="0"/>
          </a:effectLst>
        </p:spPr>
        <p:txBody>
          <a:bodyPr wrap="square">
            <a:spAutoFit/>
          </a:bodyPr>
          <a:lstStyle/>
          <a:p>
            <a:pPr algn="ctr"/>
            <a:r>
              <a:rPr lang="it-IT" sz="2000" b="1" dirty="0" smtClean="0">
                <a:solidFill>
                  <a:srgbClr val="FFCC00"/>
                </a:solidFill>
              </a:rPr>
              <a:t>Spese per l’emergenza e la ricostruzione</a:t>
            </a:r>
          </a:p>
          <a:p>
            <a:pPr algn="ctr"/>
            <a:endParaRPr lang="it-IT" sz="2000" b="1" dirty="0" smtClean="0">
              <a:solidFill>
                <a:srgbClr val="FFCC00"/>
              </a:solidFill>
            </a:endParaRPr>
          </a:p>
          <a:p>
            <a:pPr algn="ctr"/>
            <a:r>
              <a:rPr lang="it-IT" sz="2000" b="1" dirty="0">
                <a:solidFill>
                  <a:srgbClr val="FFCC00"/>
                </a:solidFill>
              </a:rPr>
              <a:t>a</a:t>
            </a:r>
            <a:r>
              <a:rPr lang="it-IT" sz="2000" b="1" dirty="0" smtClean="0">
                <a:solidFill>
                  <a:srgbClr val="FFCC00"/>
                </a:solidFill>
              </a:rPr>
              <a:t>l 31/12/2013</a:t>
            </a:r>
            <a:endParaRPr lang="it-IT" sz="2400" dirty="0">
              <a:solidFill>
                <a:srgbClr val="FFCC00"/>
              </a:solidFill>
            </a:endParaRPr>
          </a:p>
        </p:txBody>
      </p:sp>
      <p:sp>
        <p:nvSpPr>
          <p:cNvPr id="17" name="Titolo 10"/>
          <p:cNvSpPr txBox="1">
            <a:spLocks/>
          </p:cNvSpPr>
          <p:nvPr/>
        </p:nvSpPr>
        <p:spPr>
          <a:xfrm>
            <a:off x="8382000" y="4942095"/>
            <a:ext cx="1423242" cy="231354"/>
          </a:xfrm>
          <a:prstGeom prst="rect">
            <a:avLst/>
          </a:prstGeom>
          <a:effectLst/>
        </p:spPr>
        <p:txBody>
          <a:bodyPr vert="horz" lIns="91440" tIns="45720" rIns="91440" bIns="45720" rtlCol="0" anchor="b">
            <a:noAutofit/>
          </a:bodyPr>
          <a:lstStyle/>
          <a:p>
            <a:pPr marL="0" marR="0" lvl="0" indent="0" defTabSz="457200" rtl="0" eaLnBrk="1" fontAlgn="auto" latinLnBrk="0" hangingPunct="1">
              <a:lnSpc>
                <a:spcPct val="100000"/>
              </a:lnSpc>
              <a:spcBef>
                <a:spcPct val="0"/>
              </a:spcBef>
              <a:spcAft>
                <a:spcPts val="0"/>
              </a:spcAft>
              <a:buClrTx/>
              <a:buSzTx/>
              <a:buFontTx/>
              <a:buNone/>
              <a:tabLst/>
              <a:defRPr/>
            </a:pPr>
            <a:r>
              <a:rPr lang="it-IT" sz="1100" b="1" dirty="0" err="1" smtClean="0">
                <a:ln w="3175" cmpd="sng">
                  <a:noFill/>
                </a:ln>
                <a:solidFill>
                  <a:schemeClr val="tx1">
                    <a:lumMod val="85000"/>
                    <a:lumOff val="15000"/>
                  </a:schemeClr>
                </a:solidFill>
                <a:latin typeface="+mj-lt"/>
                <a:ea typeface="+mj-ea"/>
                <a:cs typeface="+mj-cs"/>
              </a:rPr>
              <a:t>*d</a:t>
            </a:r>
            <a:r>
              <a:rPr kumimoji="0" lang="it-IT" sz="1100" b="1" i="0" u="none" strike="noStrike" kern="1200" cap="none" spc="0" normalizeH="0" baseline="0" noProof="0" dirty="0" err="1" smtClean="0">
                <a:ln w="3175" cmpd="sng">
                  <a:noFill/>
                </a:ln>
                <a:solidFill>
                  <a:schemeClr val="tx1">
                    <a:lumMod val="85000"/>
                    <a:lumOff val="15000"/>
                  </a:schemeClr>
                </a:solidFill>
                <a:effectLst/>
                <a:uLnTx/>
                <a:uFillTx/>
                <a:latin typeface="+mj-lt"/>
                <a:ea typeface="+mj-ea"/>
                <a:cs typeface="+mj-cs"/>
              </a:rPr>
              <a:t>ato</a:t>
            </a:r>
            <a:r>
              <a:rPr kumimoji="0" lang="it-IT" sz="1100" b="1" i="0" u="none" strike="noStrike" kern="1200" cap="none" spc="0" normalizeH="0" baseline="0" noProof="0" dirty="0" smtClean="0">
                <a:ln w="3175" cmpd="sng">
                  <a:noFill/>
                </a:ln>
                <a:solidFill>
                  <a:schemeClr val="tx1">
                    <a:lumMod val="85000"/>
                    <a:lumOff val="15000"/>
                  </a:schemeClr>
                </a:solidFill>
                <a:effectLst/>
                <a:uLnTx/>
                <a:uFillTx/>
                <a:latin typeface="+mj-lt"/>
                <a:ea typeface="+mj-ea"/>
                <a:cs typeface="+mj-cs"/>
              </a:rPr>
              <a:t> stimato</a:t>
            </a:r>
            <a:endParaRPr kumimoji="0" lang="it-IT" sz="1100" b="0" i="0" u="none" strike="noStrike" kern="1200" cap="none" spc="0" normalizeH="0" baseline="0" noProof="0" dirty="0">
              <a:ln w="3175" cmpd="sng">
                <a:noFill/>
              </a:ln>
              <a:solidFill>
                <a:schemeClr val="tx1">
                  <a:lumMod val="85000"/>
                  <a:lumOff val="15000"/>
                </a:schemeClr>
              </a:solidFill>
              <a:effectLst/>
              <a:uLnTx/>
              <a:uFillTx/>
              <a:latin typeface="+mj-lt"/>
              <a:ea typeface="+mj-ea"/>
              <a:cs typeface="+mj-cs"/>
            </a:endParaRPr>
          </a:p>
        </p:txBody>
      </p:sp>
      <p:sp>
        <p:nvSpPr>
          <p:cNvPr id="2" name="CasellaDiTesto 1"/>
          <p:cNvSpPr txBox="1"/>
          <p:nvPr/>
        </p:nvSpPr>
        <p:spPr>
          <a:xfrm>
            <a:off x="2494467" y="1987515"/>
            <a:ext cx="3182433" cy="3293209"/>
          </a:xfrm>
          <a:prstGeom prst="rect">
            <a:avLst/>
          </a:prstGeom>
          <a:solidFill>
            <a:schemeClr val="bg1">
              <a:lumMod val="95000"/>
            </a:schemeClr>
          </a:solidFill>
        </p:spPr>
        <p:txBody>
          <a:bodyPr wrap="square" rtlCol="0">
            <a:spAutoFit/>
          </a:bodyPr>
          <a:lstStyle/>
          <a:p>
            <a:r>
              <a:rPr lang="it-IT" sz="1600" b="1" dirty="0" smtClean="0">
                <a:solidFill>
                  <a:srgbClr val="003399"/>
                </a:solidFill>
              </a:rPr>
              <a:t>COMUNE DELL’AQUILA </a:t>
            </a:r>
            <a:r>
              <a:rPr lang="it-IT" sz="1400" b="1" dirty="0" smtClean="0"/>
              <a:t>Ricostruzione privata - </a:t>
            </a:r>
            <a:r>
              <a:rPr lang="it-IT" b="1" dirty="0" smtClean="0">
                <a:solidFill>
                  <a:srgbClr val="003399"/>
                </a:solidFill>
              </a:rPr>
              <a:t>2.628 mln €</a:t>
            </a:r>
          </a:p>
          <a:p>
            <a:r>
              <a:rPr lang="it-IT" sz="1400" b="1" dirty="0"/>
              <a:t>Ricostruzione </a:t>
            </a:r>
            <a:r>
              <a:rPr lang="it-IT" sz="1400" b="1" dirty="0" smtClean="0"/>
              <a:t>pubblica - </a:t>
            </a:r>
            <a:r>
              <a:rPr lang="it-IT" b="1" dirty="0" smtClean="0">
                <a:solidFill>
                  <a:srgbClr val="003399"/>
                </a:solidFill>
              </a:rPr>
              <a:t>1.365 </a:t>
            </a:r>
            <a:r>
              <a:rPr lang="it-IT" b="1" dirty="0">
                <a:solidFill>
                  <a:srgbClr val="003399"/>
                </a:solidFill>
              </a:rPr>
              <a:t>mln </a:t>
            </a:r>
            <a:r>
              <a:rPr lang="it-IT" b="1" dirty="0" smtClean="0">
                <a:solidFill>
                  <a:srgbClr val="003399"/>
                </a:solidFill>
              </a:rPr>
              <a:t>€</a:t>
            </a:r>
          </a:p>
          <a:p>
            <a:endParaRPr lang="it-IT" b="1" dirty="0">
              <a:solidFill>
                <a:srgbClr val="003399"/>
              </a:solidFill>
            </a:endParaRPr>
          </a:p>
          <a:p>
            <a:r>
              <a:rPr lang="it-IT" sz="1600" b="1" dirty="0" smtClean="0">
                <a:solidFill>
                  <a:srgbClr val="003399"/>
                </a:solidFill>
              </a:rPr>
              <a:t>COMUNI DEL CRATERE</a:t>
            </a:r>
          </a:p>
          <a:p>
            <a:r>
              <a:rPr lang="it-IT" sz="1400" b="1" dirty="0"/>
              <a:t>Ricostruzione privata - </a:t>
            </a:r>
            <a:r>
              <a:rPr lang="it-IT" b="1" dirty="0" smtClean="0">
                <a:solidFill>
                  <a:srgbClr val="003399"/>
                </a:solidFill>
              </a:rPr>
              <a:t>1.242 </a:t>
            </a:r>
            <a:r>
              <a:rPr lang="it-IT" b="1" dirty="0">
                <a:solidFill>
                  <a:srgbClr val="003399"/>
                </a:solidFill>
              </a:rPr>
              <a:t>mln </a:t>
            </a:r>
            <a:r>
              <a:rPr lang="it-IT" b="1" dirty="0" smtClean="0">
                <a:solidFill>
                  <a:srgbClr val="003399"/>
                </a:solidFill>
              </a:rPr>
              <a:t>€</a:t>
            </a:r>
          </a:p>
          <a:p>
            <a:endParaRPr lang="it-IT" b="1" dirty="0">
              <a:solidFill>
                <a:srgbClr val="003399"/>
              </a:solidFill>
            </a:endParaRPr>
          </a:p>
          <a:p>
            <a:r>
              <a:rPr lang="it-IT" sz="1600" b="1" dirty="0">
                <a:solidFill>
                  <a:srgbClr val="003399"/>
                </a:solidFill>
              </a:rPr>
              <a:t>COMUNI </a:t>
            </a:r>
            <a:r>
              <a:rPr lang="it-IT" sz="1600" b="1" dirty="0" smtClean="0">
                <a:solidFill>
                  <a:srgbClr val="003399"/>
                </a:solidFill>
              </a:rPr>
              <a:t>DELL’AQUILA E DEL CRATERE</a:t>
            </a:r>
          </a:p>
          <a:p>
            <a:r>
              <a:rPr lang="it-IT" sz="1400" b="1" dirty="0" smtClean="0"/>
              <a:t>Spese emergenza </a:t>
            </a:r>
            <a:r>
              <a:rPr lang="it-IT" b="1" dirty="0" smtClean="0"/>
              <a:t>- </a:t>
            </a:r>
            <a:r>
              <a:rPr lang="it-IT" b="1" dirty="0" smtClean="0">
                <a:solidFill>
                  <a:srgbClr val="003399"/>
                </a:solidFill>
              </a:rPr>
              <a:t>2.861 </a:t>
            </a:r>
            <a:r>
              <a:rPr lang="it-IT" b="1" dirty="0">
                <a:solidFill>
                  <a:srgbClr val="003399"/>
                </a:solidFill>
              </a:rPr>
              <a:t>mln </a:t>
            </a:r>
            <a:r>
              <a:rPr lang="it-IT" b="1" dirty="0" smtClean="0">
                <a:solidFill>
                  <a:srgbClr val="003399"/>
                </a:solidFill>
              </a:rPr>
              <a:t>€</a:t>
            </a:r>
          </a:p>
          <a:p>
            <a:endParaRPr lang="it-IT" b="1" dirty="0">
              <a:solidFill>
                <a:srgbClr val="003399"/>
              </a:solidFill>
            </a:endParaRPr>
          </a:p>
          <a:p>
            <a:r>
              <a:rPr lang="it-IT" sz="1600" b="1" dirty="0" smtClean="0">
                <a:solidFill>
                  <a:srgbClr val="003399"/>
                </a:solidFill>
              </a:rPr>
              <a:t>ALTRO</a:t>
            </a:r>
            <a:r>
              <a:rPr lang="it-IT" b="1" dirty="0" smtClean="0">
                <a:solidFill>
                  <a:srgbClr val="003399"/>
                </a:solidFill>
              </a:rPr>
              <a:t> </a:t>
            </a:r>
            <a:r>
              <a:rPr lang="it-IT" b="1" dirty="0" smtClean="0"/>
              <a:t>- </a:t>
            </a:r>
            <a:r>
              <a:rPr lang="it-IT" b="1" dirty="0" smtClean="0">
                <a:solidFill>
                  <a:srgbClr val="003399"/>
                </a:solidFill>
              </a:rPr>
              <a:t>1.589 </a:t>
            </a:r>
            <a:r>
              <a:rPr lang="it-IT" b="1" dirty="0">
                <a:solidFill>
                  <a:srgbClr val="003399"/>
                </a:solidFill>
              </a:rPr>
              <a:t>mln </a:t>
            </a:r>
            <a:r>
              <a:rPr lang="it-IT" b="1" dirty="0" smtClean="0">
                <a:solidFill>
                  <a:srgbClr val="003399"/>
                </a:solidFill>
              </a:rPr>
              <a:t>€</a:t>
            </a:r>
            <a:endParaRPr lang="it-IT" b="1" dirty="0">
              <a:solidFill>
                <a:srgbClr val="003399"/>
              </a:solidFill>
            </a:endParaRPr>
          </a:p>
        </p:txBody>
      </p:sp>
      <p:pic>
        <p:nvPicPr>
          <p:cNvPr id="20" name="Immagine 19"/>
          <p:cNvPicPr>
            <a:picLocks noChangeAspect="1"/>
          </p:cNvPicPr>
          <p:nvPr/>
        </p:nvPicPr>
        <p:blipFill>
          <a:blip r:embed="rId10">
            <a:extLst>
              <a:ext uri="{28A0092B-C50C-407E-A947-70E740481C1C}">
                <a14:useLocalDpi xmlns="" xmlns:a14="http://schemas.microsoft.com/office/drawing/2010/main" val="0"/>
              </a:ext>
            </a:extLst>
          </a:blip>
          <a:stretch>
            <a:fillRect/>
          </a:stretch>
        </p:blipFill>
        <p:spPr>
          <a:xfrm>
            <a:off x="11400670" y="6199724"/>
            <a:ext cx="490373" cy="634183"/>
          </a:xfrm>
          <a:prstGeom prst="rect">
            <a:avLst/>
          </a:prstGeom>
        </p:spPr>
      </p:pic>
      <p:pic>
        <p:nvPicPr>
          <p:cNvPr id="22" name="Immagine 21" descr="Descrizione: images"/>
          <p:cNvPicPr/>
          <p:nvPr/>
        </p:nvPicPr>
        <p:blipFill>
          <a:blip r:embed="rId11"/>
          <a:srcRect/>
          <a:stretch>
            <a:fillRect/>
          </a:stretch>
        </p:blipFill>
        <p:spPr bwMode="auto">
          <a:xfrm>
            <a:off x="10809156" y="6214608"/>
            <a:ext cx="516349" cy="550320"/>
          </a:xfrm>
          <a:prstGeom prst="rect">
            <a:avLst/>
          </a:prstGeom>
          <a:noFill/>
          <a:ln w="9525">
            <a:solidFill>
              <a:schemeClr val="accent1"/>
            </a:solidFill>
            <a:miter lim="800000"/>
            <a:headEnd/>
            <a:tailEnd/>
          </a:ln>
        </p:spPr>
      </p:pic>
      <p:sp>
        <p:nvSpPr>
          <p:cNvPr id="3" name="Segnaposto numero diapositiva 2"/>
          <p:cNvSpPr>
            <a:spLocks noGrp="1"/>
          </p:cNvSpPr>
          <p:nvPr>
            <p:ph type="sldNum" sz="quarter" idx="12"/>
          </p:nvPr>
        </p:nvSpPr>
        <p:spPr/>
        <p:txBody>
          <a:bodyPr/>
          <a:lstStyle/>
          <a:p>
            <a:fld id="{D57F1E4F-1CFF-5643-939E-02111984F565}" type="slidenum">
              <a:rPr lang="en-US" smtClean="0"/>
              <a:pPr/>
              <a:t>8</a:t>
            </a:fld>
            <a:endParaRPr lang="en-US" dirty="0"/>
          </a:p>
        </p:txBody>
      </p:sp>
    </p:spTree>
    <p:extLst>
      <p:ext uri="{BB962C8B-B14F-4D97-AF65-F5344CB8AC3E}">
        <p14:creationId xmlns="" xmlns:p14="http://schemas.microsoft.com/office/powerpoint/2010/main" val="10115331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551618" y="1609725"/>
            <a:ext cx="7068632" cy="3612271"/>
          </a:xfrm>
          <a:prstGeom prst="rect">
            <a:avLst/>
          </a:prstGeom>
          <a:solidFill>
            <a:schemeClr val="bg1">
              <a:lumMod val="95000"/>
            </a:schemeClr>
          </a:solidFill>
        </p:spPr>
        <p:txBody>
          <a:bodyPr wrap="square" rtlCol="0">
            <a:spAutoFit/>
          </a:bodyPr>
          <a:lstStyle/>
          <a:p>
            <a:endParaRPr lang="it-IT" dirty="0"/>
          </a:p>
        </p:txBody>
      </p:sp>
      <p:pic>
        <p:nvPicPr>
          <p:cNvPr id="9" name="Immagine 8"/>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10268510" y="0"/>
            <a:ext cx="1923490" cy="1376845"/>
          </a:xfrm>
          <a:prstGeom prst="rect">
            <a:avLst/>
          </a:prstGeom>
        </p:spPr>
      </p:pic>
      <p:graphicFrame>
        <p:nvGraphicFramePr>
          <p:cNvPr id="15" name="Oggetto 14"/>
          <p:cNvGraphicFramePr>
            <a:graphicFrameLocks noChangeAspect="1"/>
          </p:cNvGraphicFramePr>
          <p:nvPr>
            <p:extLst>
              <p:ext uri="{D42A27DB-BD31-4B8C-83A1-F6EECF244321}">
                <p14:modId xmlns="" xmlns:p14="http://schemas.microsoft.com/office/powerpoint/2010/main" val="4186596981"/>
              </p:ext>
            </p:extLst>
          </p:nvPr>
        </p:nvGraphicFramePr>
        <p:xfrm>
          <a:off x="3724275" y="1609725"/>
          <a:ext cx="5709214" cy="3677724"/>
        </p:xfrm>
        <a:graphic>
          <a:graphicData uri="http://schemas.openxmlformats.org/presentationml/2006/ole">
            <p:oleObj spid="_x0000_s1038" name="Worksheet" r:id="rId5" imgW="4753023" imgH="2810066" progId="Excel.Sheet.8">
              <p:embed/>
            </p:oleObj>
          </a:graphicData>
        </a:graphic>
      </p:graphicFrame>
      <p:sp>
        <p:nvSpPr>
          <p:cNvPr id="17" name="Titolo 10"/>
          <p:cNvSpPr txBox="1">
            <a:spLocks/>
          </p:cNvSpPr>
          <p:nvPr/>
        </p:nvSpPr>
        <p:spPr>
          <a:xfrm>
            <a:off x="2383901" y="5118366"/>
            <a:ext cx="5199963" cy="231354"/>
          </a:xfrm>
          <a:prstGeom prst="rect">
            <a:avLst/>
          </a:prstGeom>
          <a:effectLst/>
        </p:spPr>
        <p:txBody>
          <a:bodyPr vert="horz" lIns="91440" tIns="45720" rIns="91440" bIns="45720" rtlCol="0" anchor="b">
            <a:noAutofit/>
          </a:bodyPr>
          <a:lstStyle/>
          <a:p>
            <a:pPr marL="0" marR="0" lvl="0" indent="0" defTabSz="457200" rtl="0" eaLnBrk="1" fontAlgn="auto" latinLnBrk="0" hangingPunct="1">
              <a:lnSpc>
                <a:spcPct val="100000"/>
              </a:lnSpc>
              <a:spcBef>
                <a:spcPct val="0"/>
              </a:spcBef>
              <a:spcAft>
                <a:spcPts val="0"/>
              </a:spcAft>
              <a:buClrTx/>
              <a:buSzTx/>
              <a:buFontTx/>
              <a:buNone/>
              <a:tabLst/>
              <a:defRPr/>
            </a:pPr>
            <a:r>
              <a:rPr lang="it-IT" sz="1100" b="1" dirty="0" err="1" smtClean="0">
                <a:ln w="3175" cmpd="sng">
                  <a:noFill/>
                </a:ln>
                <a:solidFill>
                  <a:schemeClr val="tx1">
                    <a:lumMod val="85000"/>
                    <a:lumOff val="15000"/>
                  </a:schemeClr>
                </a:solidFill>
                <a:latin typeface="+mj-lt"/>
                <a:ea typeface="+mj-ea"/>
                <a:cs typeface="+mj-cs"/>
              </a:rPr>
              <a:t>*d</a:t>
            </a:r>
            <a:r>
              <a:rPr kumimoji="0" lang="it-IT" sz="1100" b="1" i="0" u="none" strike="noStrike" kern="1200" cap="none" spc="0" normalizeH="0" baseline="0" noProof="0" dirty="0" err="1" smtClean="0">
                <a:ln w="3175" cmpd="sng">
                  <a:noFill/>
                </a:ln>
                <a:solidFill>
                  <a:schemeClr val="tx1">
                    <a:lumMod val="85000"/>
                    <a:lumOff val="15000"/>
                  </a:schemeClr>
                </a:solidFill>
                <a:effectLst/>
                <a:uLnTx/>
                <a:uFillTx/>
                <a:latin typeface="+mj-lt"/>
                <a:ea typeface="+mj-ea"/>
                <a:cs typeface="+mj-cs"/>
              </a:rPr>
              <a:t>ato</a:t>
            </a:r>
            <a:r>
              <a:rPr kumimoji="0" lang="it-IT" sz="1100" b="1" i="0" u="none" strike="noStrike" kern="1200" cap="none" spc="0" normalizeH="0" baseline="0" noProof="0" dirty="0" smtClean="0">
                <a:ln w="3175" cmpd="sng">
                  <a:noFill/>
                </a:ln>
                <a:solidFill>
                  <a:schemeClr val="tx1">
                    <a:lumMod val="85000"/>
                    <a:lumOff val="15000"/>
                  </a:schemeClr>
                </a:solidFill>
                <a:effectLst/>
                <a:uLnTx/>
                <a:uFillTx/>
                <a:latin typeface="+mj-lt"/>
                <a:ea typeface="+mj-ea"/>
                <a:cs typeface="+mj-cs"/>
              </a:rPr>
              <a:t> stimato</a:t>
            </a:r>
            <a:endParaRPr kumimoji="0" lang="it-IT" sz="1100" b="0" i="0" u="none" strike="noStrike" kern="1200" cap="none" spc="0" normalizeH="0" baseline="0" noProof="0" dirty="0">
              <a:ln w="3175" cmpd="sng">
                <a:noFill/>
              </a:ln>
              <a:solidFill>
                <a:schemeClr val="tx1">
                  <a:lumMod val="85000"/>
                  <a:lumOff val="15000"/>
                </a:schemeClr>
              </a:solidFill>
              <a:effectLst/>
              <a:uLnTx/>
              <a:uFillTx/>
              <a:latin typeface="+mj-lt"/>
              <a:ea typeface="+mj-ea"/>
              <a:cs typeface="+mj-cs"/>
            </a:endParaRPr>
          </a:p>
        </p:txBody>
      </p:sp>
      <p:pic>
        <p:nvPicPr>
          <p:cNvPr id="12" name="Immagine 11"/>
          <p:cNvPicPr>
            <a:picLocks noChangeAspect="1"/>
          </p:cNvPicPr>
          <p:nvPr/>
        </p:nvPicPr>
        <p:blipFill rotWithShape="1">
          <a:blip r:embed="rId6">
            <a:extLst>
              <a:ext uri="{28A0092B-C50C-407E-A947-70E740481C1C}">
                <a14:useLocalDpi xmlns="" xmlns:a14="http://schemas.microsoft.com/office/drawing/2010/main" val="0"/>
              </a:ext>
            </a:extLst>
          </a:blip>
          <a:srcRect t="-1" r="81607" b="-181"/>
          <a:stretch/>
        </p:blipFill>
        <p:spPr>
          <a:xfrm>
            <a:off x="-1" y="0"/>
            <a:ext cx="2238375" cy="6858000"/>
          </a:xfrm>
          <a:prstGeom prst="rect">
            <a:avLst/>
          </a:prstGeom>
        </p:spPr>
      </p:pic>
      <p:sp>
        <p:nvSpPr>
          <p:cNvPr id="16" name="CasellaDiTesto 15"/>
          <p:cNvSpPr txBox="1"/>
          <p:nvPr/>
        </p:nvSpPr>
        <p:spPr>
          <a:xfrm>
            <a:off x="-145528" y="1103388"/>
            <a:ext cx="2530101" cy="215444"/>
          </a:xfrm>
          <a:prstGeom prst="rect">
            <a:avLst/>
          </a:prstGeom>
          <a:noFill/>
        </p:spPr>
        <p:txBody>
          <a:bodyPr wrap="square" rtlCol="0">
            <a:spAutoFit/>
          </a:bodyPr>
          <a:lstStyle/>
          <a:p>
            <a:pPr algn="ctr"/>
            <a:r>
              <a:rPr lang="it-IT" sz="800" b="1" dirty="0" smtClean="0">
                <a:solidFill>
                  <a:srgbClr val="FFCC00"/>
                </a:solidFill>
                <a:latin typeface="Arial" panose="020B0604020202020204" pitchFamily="34" charset="0"/>
                <a:cs typeface="Arial" panose="020B0604020202020204" pitchFamily="34" charset="0"/>
              </a:rPr>
              <a:t>Ufficio Speciale per la Ricostruzione L’Aquila</a:t>
            </a:r>
            <a:endParaRPr lang="it-IT" sz="800" b="1" dirty="0">
              <a:solidFill>
                <a:srgbClr val="FFCC00"/>
              </a:solidFill>
              <a:latin typeface="Arial" panose="020B0604020202020204" pitchFamily="34" charset="0"/>
              <a:cs typeface="Arial" panose="020B0604020202020204" pitchFamily="34" charset="0"/>
            </a:endParaRPr>
          </a:p>
        </p:txBody>
      </p:sp>
      <p:pic>
        <p:nvPicPr>
          <p:cNvPr id="18" name="Immagine 17"/>
          <p:cNvPicPr>
            <a:picLocks noChangeAspect="1"/>
          </p:cNvPicPr>
          <p:nvPr/>
        </p:nvPicPr>
        <p:blipFill rotWithShape="1">
          <a:blip r:embed="rId7">
            <a:extLst>
              <a:ext uri="{BEBA8EAE-BF5A-486C-A8C5-ECC9F3942E4B}">
                <a14:imgProps xmlns="" xmlns:a14="http://schemas.microsoft.com/office/drawing/2010/main">
                  <a14:imgLayer r:embed="rId9">
                    <a14:imgEffect>
                      <a14:artisticCrisscrossEtching/>
                    </a14:imgEffect>
                  </a14:imgLayer>
                </a14:imgProps>
              </a:ext>
              <a:ext uri="{28A0092B-C50C-407E-A947-70E740481C1C}">
                <a14:useLocalDpi xmlns="" xmlns:a14="http://schemas.microsoft.com/office/drawing/2010/main" val="0"/>
              </a:ext>
            </a:extLst>
          </a:blip>
          <a:srcRect l="16280" t="17124" r="15682" b="26347"/>
          <a:stretch/>
        </p:blipFill>
        <p:spPr>
          <a:xfrm>
            <a:off x="23271" y="32516"/>
            <a:ext cx="2224629" cy="1140835"/>
          </a:xfrm>
          <a:prstGeom prst="rect">
            <a:avLst/>
          </a:prstGeom>
        </p:spPr>
      </p:pic>
      <p:sp>
        <p:nvSpPr>
          <p:cNvPr id="19" name="Segnaposto piè di pagina 3"/>
          <p:cNvSpPr>
            <a:spLocks noGrp="1"/>
          </p:cNvSpPr>
          <p:nvPr>
            <p:ph type="ftr" sz="quarter" idx="11"/>
          </p:nvPr>
        </p:nvSpPr>
        <p:spPr>
          <a:xfrm>
            <a:off x="2143460" y="6069430"/>
            <a:ext cx="7879977" cy="764477"/>
          </a:xfrm>
        </p:spPr>
        <p:txBody>
          <a:bodyPr/>
          <a:lstStyle/>
          <a:p>
            <a:pPr algn="ctr"/>
            <a:r>
              <a:rPr lang="en-US" sz="1600" b="1" i="1" dirty="0" smtClean="0"/>
              <a:t>Convegno“5 anni dopo” – 5 </a:t>
            </a:r>
            <a:r>
              <a:rPr lang="it-IT" sz="1600" b="1" i="1" dirty="0" smtClean="0"/>
              <a:t>Aprile</a:t>
            </a:r>
            <a:r>
              <a:rPr lang="en-US" sz="1600" b="1" i="1" dirty="0" smtClean="0"/>
              <a:t> 2014</a:t>
            </a:r>
          </a:p>
        </p:txBody>
      </p:sp>
      <p:sp>
        <p:nvSpPr>
          <p:cNvPr id="20" name="Rettangolo 19"/>
          <p:cNvSpPr/>
          <p:nvPr/>
        </p:nvSpPr>
        <p:spPr>
          <a:xfrm>
            <a:off x="162812" y="2179121"/>
            <a:ext cx="1912748" cy="1323439"/>
          </a:xfrm>
          <a:prstGeom prst="rect">
            <a:avLst/>
          </a:prstGeom>
          <a:noFill/>
          <a:ln w="19050">
            <a:solidFill>
              <a:srgbClr val="FFC000"/>
            </a:solidFill>
          </a:ln>
          <a:effectLst>
            <a:outerShdw dist="38100" dir="2700000" sx="69000" sy="69000" algn="tl" rotWithShape="0">
              <a:prstClr val="black">
                <a:alpha val="38000"/>
              </a:prstClr>
            </a:outerShdw>
            <a:softEdge rad="0"/>
          </a:effectLst>
        </p:spPr>
        <p:txBody>
          <a:bodyPr wrap="square">
            <a:spAutoFit/>
          </a:bodyPr>
          <a:lstStyle/>
          <a:p>
            <a:pPr algn="ctr"/>
            <a:r>
              <a:rPr lang="it-IT" sz="2000" b="1" dirty="0" smtClean="0">
                <a:solidFill>
                  <a:srgbClr val="FFCC00"/>
                </a:solidFill>
              </a:rPr>
              <a:t>COSTI STORICI</a:t>
            </a:r>
          </a:p>
          <a:p>
            <a:pPr algn="ctr"/>
            <a:endParaRPr lang="it-IT" sz="2000" b="1" i="1" dirty="0">
              <a:solidFill>
                <a:srgbClr val="FFCC00"/>
              </a:solidFill>
            </a:endParaRPr>
          </a:p>
          <a:p>
            <a:pPr algn="ctr"/>
            <a:r>
              <a:rPr lang="it-IT" sz="2000" b="1" dirty="0">
                <a:solidFill>
                  <a:srgbClr val="FFCC00"/>
                </a:solidFill>
              </a:rPr>
              <a:t>a</a:t>
            </a:r>
            <a:r>
              <a:rPr lang="it-IT" sz="2000" b="1" dirty="0" smtClean="0">
                <a:solidFill>
                  <a:srgbClr val="FFCC00"/>
                </a:solidFill>
              </a:rPr>
              <a:t>l 31/12/2013</a:t>
            </a:r>
          </a:p>
        </p:txBody>
      </p:sp>
      <p:pic>
        <p:nvPicPr>
          <p:cNvPr id="21" name="Immagine 20"/>
          <p:cNvPicPr>
            <a:picLocks noChangeAspect="1"/>
          </p:cNvPicPr>
          <p:nvPr/>
        </p:nvPicPr>
        <p:blipFill>
          <a:blip r:embed="rId10">
            <a:extLst>
              <a:ext uri="{28A0092B-C50C-407E-A947-70E740481C1C}">
                <a14:useLocalDpi xmlns="" xmlns:a14="http://schemas.microsoft.com/office/drawing/2010/main" val="0"/>
              </a:ext>
            </a:extLst>
          </a:blip>
          <a:stretch>
            <a:fillRect/>
          </a:stretch>
        </p:blipFill>
        <p:spPr>
          <a:xfrm>
            <a:off x="11400670" y="6199724"/>
            <a:ext cx="490373" cy="634183"/>
          </a:xfrm>
          <a:prstGeom prst="rect">
            <a:avLst/>
          </a:prstGeom>
        </p:spPr>
      </p:pic>
      <p:pic>
        <p:nvPicPr>
          <p:cNvPr id="22" name="Immagine 21" descr="Descrizione: images"/>
          <p:cNvPicPr/>
          <p:nvPr/>
        </p:nvPicPr>
        <p:blipFill>
          <a:blip r:embed="rId11"/>
          <a:srcRect/>
          <a:stretch>
            <a:fillRect/>
          </a:stretch>
        </p:blipFill>
        <p:spPr bwMode="auto">
          <a:xfrm>
            <a:off x="10809156" y="6214608"/>
            <a:ext cx="516349" cy="550320"/>
          </a:xfrm>
          <a:prstGeom prst="rect">
            <a:avLst/>
          </a:prstGeom>
          <a:noFill/>
          <a:ln w="9525">
            <a:solidFill>
              <a:schemeClr val="accent1"/>
            </a:solidFill>
            <a:miter lim="800000"/>
            <a:headEnd/>
            <a:tailEnd/>
          </a:ln>
        </p:spPr>
      </p:pic>
      <p:sp>
        <p:nvSpPr>
          <p:cNvPr id="5" name="Segnaposto numero diapositiva 4"/>
          <p:cNvSpPr>
            <a:spLocks noGrp="1"/>
          </p:cNvSpPr>
          <p:nvPr>
            <p:ph type="sldNum" sz="quarter" idx="12"/>
          </p:nvPr>
        </p:nvSpPr>
        <p:spPr/>
        <p:txBody>
          <a:bodyPr/>
          <a:lstStyle/>
          <a:p>
            <a:fld id="{D57F1E4F-1CFF-5643-939E-02111984F565}" type="slidenum">
              <a:rPr lang="en-US" smtClean="0"/>
              <a:pPr/>
              <a:t>9</a:t>
            </a:fld>
            <a:endParaRPr lang="en-US" dirty="0"/>
          </a:p>
        </p:txBody>
      </p:sp>
    </p:spTree>
    <p:extLst>
      <p:ext uri="{BB962C8B-B14F-4D97-AF65-F5344CB8AC3E}">
        <p14:creationId xmlns="" xmlns:p14="http://schemas.microsoft.com/office/powerpoint/2010/main" val="101153319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o">
  <a:themeElements>
    <a:clrScheme name="Organico">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o">
      <a:majorFont>
        <a:latin typeface="Garamond"/>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o">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1406</TotalTime>
  <Words>3005</Words>
  <Application>Microsoft Office PowerPoint</Application>
  <PresentationFormat>Custom</PresentationFormat>
  <Paragraphs>575</Paragraphs>
  <Slides>41</Slides>
  <Notes>40</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41</vt:i4>
      </vt:variant>
    </vt:vector>
  </HeadingPairs>
  <TitlesOfParts>
    <vt:vector size="44" baseType="lpstr">
      <vt:lpstr>Organico</vt:lpstr>
      <vt:lpstr>Foglio di lavoro</vt:lpstr>
      <vt:lpstr>Worksheet</vt:lpstr>
      <vt:lpstr>LA RICOSTRUZIONE DELL’AQUILA</vt:lpstr>
      <vt:lpstr>La Nuova Governance   OBIETTIVO principale: Superare la frammentazione degli interventi e collocarli in una prospettiva di medio periodo non puramente emergenziale.  Il rapporto OCSE ha evidenziato, tra gli altri, il tema del “non governo”, declinandolo nei temi:  - aspetti urbanistici, regolatori, dello sviluppo,  - sistemi di valutazione degli interventi, di controllo e monitoraggio degli interventi emergenziali.  </vt:lpstr>
      <vt:lpstr>     Nel quadro dell’Intesa tra Governo centrale e locale, è costituito l’USRA per attuare e, laddove necessario, interpretare i principi della Nuova governance.                                                       COMPITI PRINCIPALI 1. istruttoria delle richieste di contributo per la ricostruzione degli immobili privati 2. controllo e assistenza tecnica alla ricostruzione pubblica e privata 3. monitoraggio dell’impegno finanziario e attuativo degli interventi verifica della qualità della ricostruzione 4. programmazione, valutazione, controllo, attivazione delle nuove procedure  5. garantire la trasparenza verso lo Stato (monitoraggio) ed i cittadini (open data)</vt:lpstr>
      <vt:lpstr>Slide 4</vt:lpstr>
      <vt:lpstr>EFFETTI PRINCIPALI  1. Significativa RIDUZIONE DEI COSTI (La valutazione della ricostruzione del centro storico passa da 5.7 miliardi di euro del PdR ai 4.8 mld attuali con possibilità di ulteriore riduzione) 2. Drastica RIDUZIONE DELLA DISCREZIONALITÀ da parte dei valutatori (omogeneità dei criteri) 3. PROGRAMMAZIONE DEGLI IMPEGNI FINANZIARI che lo Stato dovrà sostenere 4. CERTEZZA DEI RIFERIMENTI TEMPORALI (scadenza presentazione dei progetti: 5 aprile 2014)</vt:lpstr>
      <vt:lpstr>Slide 6</vt:lpstr>
      <vt:lpstr>Slide 7</vt:lpstr>
      <vt:lpstr>Spese per l'emergenza e la ricostruzione- € 9.685 mln</vt:lpstr>
      <vt:lpstr>Slide 9</vt:lpstr>
      <vt:lpstr>Monitoraggio degli interventi di ricostruzione privata</vt:lpstr>
      <vt:lpstr>Slide 11</vt:lpstr>
      <vt:lpstr>Slide 12</vt:lpstr>
      <vt:lpstr>Slide 13</vt:lpstr>
      <vt:lpstr>Slide 14</vt:lpstr>
      <vt:lpstr>Slide 15</vt:lpstr>
      <vt:lpstr>Assegnazione e impegni ricostruzione privata del Comune L’Aquila  CRITICITA’</vt:lpstr>
      <vt:lpstr>La visione di medio/lungo periodo e l’adozione del metodo della programmazione, hanno consentito di determinare i costi ed il fabbisogno residuo per la RICOSTRUZIONE PRIVATA di L'Aquila e dei comuni del Cratere</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  Altri dati chiave</vt:lpstr>
      <vt:lpstr>Slide 32</vt:lpstr>
      <vt:lpstr>Slide 33</vt:lpstr>
      <vt:lpstr>Slide 34</vt:lpstr>
      <vt:lpstr>Slide 35</vt:lpstr>
      <vt:lpstr>Slide 36</vt:lpstr>
      <vt:lpstr>Rilancio e potenziamento del polo di attrazione turistica del Gran Sasso</vt:lpstr>
      <vt:lpstr>Slide 38</vt:lpstr>
      <vt:lpstr>Slide 39</vt:lpstr>
      <vt:lpstr>Slide 40</vt:lpstr>
      <vt:lpstr>Slide 41</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Come eravamo Come siamo</dc:title>
  <dc:creator>F.Caporale</dc:creator>
  <cp:lastModifiedBy> </cp:lastModifiedBy>
  <cp:revision>401</cp:revision>
  <cp:lastPrinted>2014-03-25T10:17:14Z</cp:lastPrinted>
  <dcterms:created xsi:type="dcterms:W3CDTF">2014-04-01T08:54:38Z</dcterms:created>
  <dcterms:modified xsi:type="dcterms:W3CDTF">2014-04-04T22:56:22Z</dcterms:modified>
</cp:coreProperties>
</file>